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77" r:id="rId3"/>
    <p:sldId id="278" r:id="rId4"/>
    <p:sldId id="290" r:id="rId5"/>
    <p:sldId id="257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1" r:id="rId17"/>
    <p:sldId id="293" r:id="rId18"/>
    <p:sldId id="295" r:id="rId19"/>
    <p:sldId id="294" r:id="rId20"/>
    <p:sldId id="297" r:id="rId21"/>
    <p:sldId id="296" r:id="rId22"/>
    <p:sldId id="298" r:id="rId23"/>
    <p:sldId id="299" r:id="rId24"/>
    <p:sldId id="301" r:id="rId25"/>
    <p:sldId id="302" r:id="rId26"/>
    <p:sldId id="300" r:id="rId27"/>
    <p:sldId id="304" r:id="rId28"/>
    <p:sldId id="303" r:id="rId29"/>
    <p:sldId id="305" r:id="rId30"/>
    <p:sldId id="307" r:id="rId31"/>
    <p:sldId id="306" r:id="rId32"/>
    <p:sldId id="308" r:id="rId33"/>
    <p:sldId id="309" r:id="rId34"/>
    <p:sldId id="311" r:id="rId35"/>
    <p:sldId id="312" r:id="rId36"/>
    <p:sldId id="310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1" r:id="rId45"/>
    <p:sldId id="320" r:id="rId46"/>
    <p:sldId id="322" r:id="rId47"/>
    <p:sldId id="326" r:id="rId48"/>
    <p:sldId id="323" r:id="rId49"/>
    <p:sldId id="324" r:id="rId50"/>
    <p:sldId id="325" r:id="rId51"/>
    <p:sldId id="327" r:id="rId52"/>
    <p:sldId id="328" r:id="rId53"/>
    <p:sldId id="329" r:id="rId54"/>
    <p:sldId id="330" r:id="rId55"/>
    <p:sldId id="331" r:id="rId56"/>
    <p:sldId id="332" r:id="rId57"/>
    <p:sldId id="338" r:id="rId58"/>
    <p:sldId id="337" r:id="rId59"/>
    <p:sldId id="339" r:id="rId60"/>
    <p:sldId id="370" r:id="rId61"/>
    <p:sldId id="37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8387"/>
  </p:normalViewPr>
  <p:slideViewPr>
    <p:cSldViewPr snapToGrid="0" snapToObjects="1">
      <p:cViewPr varScale="1">
        <p:scale>
          <a:sx n="71" d="100"/>
          <a:sy n="71" d="100"/>
        </p:scale>
        <p:origin x="2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A35DF0-DD62-6E40-8CB7-410903CF5F38}" type="datetimeFigureOut">
              <a:rPr lang="en-US" smtClean="0"/>
              <a:t>9/11/22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1348D-2B49-0E49-9E81-9FBE2A1D4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gente_biol%C3%B3gico_pat%C3%B3geno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.wikipedia.org/wiki/Cultivo_ax%C3%A9nico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gente_biol%C3%B3gico_pat%C3%B3geno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s.wikipedia.org/wiki/Cultivo_ax%C3%A9nico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Todas</a:t>
            </a:r>
            <a:r>
              <a:rPr lang="en-US" dirty="0"/>
              <a:t> las </a:t>
            </a:r>
            <a:r>
              <a:rPr lang="en-US" dirty="0" err="1"/>
              <a:t>metas</a:t>
            </a:r>
            <a:r>
              <a:rPr lang="en-US" dirty="0"/>
              <a:t> de </a:t>
            </a:r>
            <a:r>
              <a:rPr lang="en-US" dirty="0" err="1"/>
              <a:t>apredizaje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enfocadas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los </a:t>
            </a:r>
            <a:r>
              <a:rPr lang="en-US" dirty="0" err="1"/>
              <a:t>estudiantes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Insects: </a:t>
            </a:r>
            <a:r>
              <a:rPr lang="en-US" dirty="0" err="1"/>
              <a:t>Insectos</a:t>
            </a:r>
            <a:endParaRPr lang="en-US" dirty="0"/>
          </a:p>
          <a:p>
            <a:r>
              <a:rPr lang="en-US" dirty="0"/>
              <a:t>Weeds: </a:t>
            </a:r>
            <a:r>
              <a:rPr lang="en-US" dirty="0" err="1"/>
              <a:t>Maleza</a:t>
            </a:r>
            <a:r>
              <a:rPr lang="en-US" dirty="0"/>
              <a:t> </a:t>
            </a:r>
          </a:p>
          <a:p>
            <a:r>
              <a:rPr lang="en-US" dirty="0"/>
              <a:t>Plant disease: </a:t>
            </a:r>
            <a:r>
              <a:rPr lang="en-US" dirty="0" err="1"/>
              <a:t>enfermedades</a:t>
            </a:r>
            <a:r>
              <a:rPr lang="en-US" dirty="0"/>
              <a:t> de </a:t>
            </a:r>
            <a:r>
              <a:rPr lang="en-US" dirty="0" err="1"/>
              <a:t>plantas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Aproximadamente</a:t>
            </a:r>
            <a:r>
              <a:rPr lang="en-US" dirty="0"/>
              <a:t> 31 a 42% de los </a:t>
            </a:r>
            <a:r>
              <a:rPr lang="en-US" dirty="0" err="1"/>
              <a:t>cultivos</a:t>
            </a:r>
            <a:r>
              <a:rPr lang="en-US" dirty="0"/>
              <a:t> </a:t>
            </a:r>
            <a:r>
              <a:rPr lang="en-US" dirty="0" err="1"/>
              <a:t>alrededor</a:t>
            </a:r>
            <a:r>
              <a:rPr lang="en-US" dirty="0"/>
              <a:t> del </a:t>
            </a:r>
            <a:r>
              <a:rPr lang="en-US" dirty="0" err="1"/>
              <a:t>mundo</a:t>
            </a:r>
            <a:r>
              <a:rPr lang="en-US" dirty="0"/>
              <a:t> son </a:t>
            </a:r>
            <a:r>
              <a:rPr lang="en-US" dirty="0" err="1"/>
              <a:t>destuidos</a:t>
            </a:r>
            <a:r>
              <a:rPr lang="en-US" dirty="0"/>
              <a:t> por </a:t>
            </a:r>
            <a:r>
              <a:rPr lang="en-US" dirty="0" err="1"/>
              <a:t>insectos</a:t>
            </a:r>
            <a:r>
              <a:rPr lang="en-US" dirty="0"/>
              <a:t>, </a:t>
            </a:r>
            <a:r>
              <a:rPr lang="en-US" dirty="0" err="1"/>
              <a:t>malezas</a:t>
            </a:r>
            <a:r>
              <a:rPr lang="en-US" dirty="0"/>
              <a:t>, o </a:t>
            </a:r>
            <a:r>
              <a:rPr lang="en-US" dirty="0" err="1"/>
              <a:t>enfermedades</a:t>
            </a:r>
            <a:r>
              <a:rPr lang="en-US" dirty="0"/>
              <a:t> de </a:t>
            </a:r>
            <a:r>
              <a:rPr lang="en-US" dirty="0" err="1"/>
              <a:t>plantas</a:t>
            </a:r>
            <a:r>
              <a:rPr lang="en-US" dirty="0"/>
              <a:t>. La mayo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siendo</a:t>
            </a:r>
            <a:r>
              <a:rPr lang="en-US" dirty="0"/>
              <a:t> por </a:t>
            </a:r>
            <a:r>
              <a:rPr lang="en-US" dirty="0" err="1"/>
              <a:t>enfermedades</a:t>
            </a:r>
            <a:r>
              <a:rPr lang="en-US" dirty="0"/>
              <a:t> de </a:t>
            </a:r>
            <a:r>
              <a:rPr lang="en-US" dirty="0" err="1"/>
              <a:t>plantas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6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Loss of Plants due to disease: Perdida de </a:t>
            </a:r>
            <a:r>
              <a:rPr lang="en-US" dirty="0" err="1"/>
              <a:t>plantas</a:t>
            </a:r>
            <a:r>
              <a:rPr lang="en-US" dirty="0"/>
              <a:t> por </a:t>
            </a:r>
            <a:r>
              <a:rPr lang="en-US" dirty="0" err="1"/>
              <a:t>enfermedades</a:t>
            </a:r>
            <a:endParaRPr lang="en-US" dirty="0"/>
          </a:p>
          <a:p>
            <a:r>
              <a:rPr lang="en-US" dirty="0"/>
              <a:t>Food loss: Perdida de comida</a:t>
            </a:r>
          </a:p>
          <a:p>
            <a:r>
              <a:rPr lang="en-US" dirty="0"/>
              <a:t>Alteration in nutrient and water cycles: </a:t>
            </a:r>
            <a:r>
              <a:rPr lang="en-US" dirty="0" err="1"/>
              <a:t>cambio</a:t>
            </a:r>
            <a:r>
              <a:rPr lang="en-US" dirty="0"/>
              <a:t> de </a:t>
            </a:r>
            <a:r>
              <a:rPr lang="en-US" dirty="0" err="1"/>
              <a:t>ciclos</a:t>
            </a:r>
            <a:r>
              <a:rPr lang="en-US" dirty="0"/>
              <a:t> de nutrients y </a:t>
            </a:r>
            <a:r>
              <a:rPr lang="en-US" dirty="0" err="1"/>
              <a:t>agua</a:t>
            </a:r>
            <a:endParaRPr lang="en-US" dirty="0"/>
          </a:p>
          <a:p>
            <a:r>
              <a:rPr lang="en-US" dirty="0"/>
              <a:t>Less 02 producers: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porductores</a:t>
            </a:r>
            <a:r>
              <a:rPr lang="en-US" dirty="0"/>
              <a:t> de </a:t>
            </a:r>
            <a:r>
              <a:rPr lang="en-US" dirty="0" err="1"/>
              <a:t>oxigeno</a:t>
            </a:r>
            <a:endParaRPr lang="en-US" dirty="0"/>
          </a:p>
          <a:p>
            <a:r>
              <a:rPr lang="en-US" dirty="0"/>
              <a:t>Habitat loss: Perdida de habitat</a:t>
            </a:r>
          </a:p>
          <a:p>
            <a:endParaRPr lang="en-US" dirty="0"/>
          </a:p>
          <a:p>
            <a:r>
              <a:rPr lang="en-US" dirty="0"/>
              <a:t>Las </a:t>
            </a:r>
            <a:r>
              <a:rPr lang="en-US" dirty="0" err="1"/>
              <a:t>enfermedades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plantas</a:t>
            </a:r>
            <a:r>
              <a:rPr lang="en-US" dirty="0"/>
              <a:t> </a:t>
            </a:r>
            <a:r>
              <a:rPr lang="en-US" dirty="0" err="1"/>
              <a:t>afectan</a:t>
            </a:r>
            <a:r>
              <a:rPr lang="en-US" dirty="0"/>
              <a:t> </a:t>
            </a:r>
            <a:r>
              <a:rPr lang="en-US" dirty="0" err="1"/>
              <a:t>directamente</a:t>
            </a:r>
            <a:r>
              <a:rPr lang="en-US" dirty="0"/>
              <a:t> o </a:t>
            </a:r>
            <a:r>
              <a:rPr lang="en-US" dirty="0" err="1"/>
              <a:t>indirectamente</a:t>
            </a:r>
            <a:r>
              <a:rPr lang="en-US" dirty="0"/>
              <a:t> la </a:t>
            </a:r>
            <a:r>
              <a:rPr lang="en-US" dirty="0" err="1"/>
              <a:t>biodiversidad</a:t>
            </a:r>
            <a:r>
              <a:rPr lang="en-US" dirty="0"/>
              <a:t> </a:t>
            </a:r>
            <a:r>
              <a:rPr lang="en-US" dirty="0" err="1"/>
              <a:t>reduciendo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y </a:t>
            </a:r>
            <a:r>
              <a:rPr lang="en-US" dirty="0" err="1"/>
              <a:t>alterando</a:t>
            </a:r>
            <a:r>
              <a:rPr lang="en-US" dirty="0"/>
              <a:t> el </a:t>
            </a:r>
            <a:r>
              <a:rPr lang="en-US" dirty="0" err="1"/>
              <a:t>ambiente</a:t>
            </a:r>
            <a:r>
              <a:rPr lang="en-US" dirty="0"/>
              <a:t>.</a:t>
            </a:r>
          </a:p>
          <a:p>
            <a:r>
              <a:rPr lang="en-US" dirty="0" err="1"/>
              <a:t>Algunos</a:t>
            </a:r>
            <a:r>
              <a:rPr lang="en-US" dirty="0"/>
              <a:t> d </a:t>
            </a:r>
            <a:r>
              <a:rPr lang="en-US" dirty="0" err="1"/>
              <a:t>elos</a:t>
            </a:r>
            <a:r>
              <a:rPr lang="en-US" dirty="0"/>
              <a:t> </a:t>
            </a:r>
            <a:r>
              <a:rPr lang="en-US" dirty="0" err="1"/>
              <a:t>efectos</a:t>
            </a:r>
            <a:r>
              <a:rPr lang="en-US" dirty="0"/>
              <a:t> </a:t>
            </a:r>
            <a:r>
              <a:rPr lang="en-US" dirty="0" err="1"/>
              <a:t>inluyen</a:t>
            </a:r>
            <a:r>
              <a:rPr lang="en-US" dirty="0"/>
              <a:t> –</a:t>
            </a:r>
          </a:p>
          <a:p>
            <a:r>
              <a:rPr lang="en-US" dirty="0"/>
              <a:t>Perdida de </a:t>
            </a:r>
            <a:r>
              <a:rPr lang="en-US" dirty="0" err="1"/>
              <a:t>plantas</a:t>
            </a:r>
            <a:r>
              <a:rPr lang="en-US" dirty="0"/>
              <a:t> por </a:t>
            </a:r>
            <a:r>
              <a:rPr lang="en-US" dirty="0" err="1"/>
              <a:t>enfermedades</a:t>
            </a:r>
            <a:endParaRPr lang="en-US" dirty="0"/>
          </a:p>
          <a:p>
            <a:r>
              <a:rPr lang="en-US" dirty="0"/>
              <a:t>Perdida de comida</a:t>
            </a:r>
          </a:p>
          <a:p>
            <a:r>
              <a:rPr lang="en-US" dirty="0" err="1"/>
              <a:t>cambio</a:t>
            </a:r>
            <a:r>
              <a:rPr lang="en-US" dirty="0"/>
              <a:t> de </a:t>
            </a:r>
            <a:r>
              <a:rPr lang="en-US" dirty="0" err="1"/>
              <a:t>ciclos</a:t>
            </a:r>
            <a:r>
              <a:rPr lang="en-US" dirty="0"/>
              <a:t> de nutrients y </a:t>
            </a:r>
            <a:r>
              <a:rPr lang="en-US" dirty="0" err="1"/>
              <a:t>agua</a:t>
            </a:r>
            <a:endParaRPr lang="en-US" dirty="0"/>
          </a:p>
          <a:p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porductores</a:t>
            </a:r>
            <a:r>
              <a:rPr lang="en-US" dirty="0"/>
              <a:t> de </a:t>
            </a:r>
            <a:r>
              <a:rPr lang="en-US" dirty="0" err="1"/>
              <a:t>oxigeno</a:t>
            </a:r>
            <a:endParaRPr lang="en-US" dirty="0"/>
          </a:p>
          <a:p>
            <a:r>
              <a:rPr lang="en-US" dirty="0"/>
              <a:t>Perdida de habitat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29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Pathogen: </a:t>
            </a:r>
            <a:r>
              <a:rPr lang="en-US" dirty="0" err="1"/>
              <a:t>Patogeno</a:t>
            </a:r>
            <a:endParaRPr lang="en-US" dirty="0"/>
          </a:p>
          <a:p>
            <a:r>
              <a:rPr lang="en-US" dirty="0"/>
              <a:t>Environment: </a:t>
            </a:r>
            <a:r>
              <a:rPr lang="en-US" dirty="0" err="1"/>
              <a:t>Ambiente</a:t>
            </a:r>
            <a:endParaRPr lang="en-US" dirty="0"/>
          </a:p>
          <a:p>
            <a:r>
              <a:rPr lang="en-US" dirty="0"/>
              <a:t>Host: </a:t>
            </a:r>
            <a:r>
              <a:rPr lang="en-US" dirty="0" err="1"/>
              <a:t>Huesped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31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Pathogen: </a:t>
            </a:r>
            <a:r>
              <a:rPr lang="en-US" dirty="0" err="1"/>
              <a:t>Patogeno</a:t>
            </a:r>
            <a:endParaRPr lang="en-US" dirty="0"/>
          </a:p>
          <a:p>
            <a:r>
              <a:rPr lang="en-US" dirty="0"/>
              <a:t>Environment: </a:t>
            </a:r>
            <a:r>
              <a:rPr lang="en-US" dirty="0" err="1"/>
              <a:t>Ambiente</a:t>
            </a:r>
            <a:endParaRPr lang="en-US" dirty="0"/>
          </a:p>
          <a:p>
            <a:r>
              <a:rPr lang="en-US" dirty="0"/>
              <a:t>Host: </a:t>
            </a:r>
            <a:r>
              <a:rPr lang="en-US" dirty="0" err="1"/>
              <a:t>Huesped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2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 El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gente biológico patógeno"/>
              </a:rPr>
              <a:t>agente patógeno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debe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enfermos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cultivado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ultivo axénico"/>
              </a:rPr>
              <a:t>cultivo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puro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cultivo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axénico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provocar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enfermedad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animal susceptible al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inoculado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nuevo de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producidas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9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 El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gente biológico patógeno"/>
              </a:rPr>
              <a:t>agente patógeno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debe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enfermos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sanos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cultivado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ultivo axénico"/>
              </a:rPr>
              <a:t>cultivo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puro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cultivo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axénico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provocar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enfermedad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animal susceptible al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inoculado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nuevo de las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lesiones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producidas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experimentación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ser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exactamente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aislado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originalmente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8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Penetration: </a:t>
            </a:r>
            <a:r>
              <a:rPr lang="en-US" dirty="0" err="1"/>
              <a:t>Penetracion</a:t>
            </a:r>
            <a:endParaRPr lang="en-US" dirty="0"/>
          </a:p>
          <a:p>
            <a:r>
              <a:rPr lang="en-US" dirty="0"/>
              <a:t>Direct: </a:t>
            </a:r>
            <a:r>
              <a:rPr lang="en-US" dirty="0" err="1"/>
              <a:t>directo</a:t>
            </a:r>
            <a:endParaRPr lang="en-US" dirty="0"/>
          </a:p>
          <a:p>
            <a:r>
              <a:rPr lang="en-US" dirty="0" err="1"/>
              <a:t>Indirecto</a:t>
            </a:r>
            <a:r>
              <a:rPr lang="en-US" dirty="0"/>
              <a:t>: </a:t>
            </a:r>
            <a:r>
              <a:rPr lang="en-US" dirty="0" err="1"/>
              <a:t>Indirecto</a:t>
            </a:r>
            <a:endParaRPr lang="en-US" dirty="0"/>
          </a:p>
          <a:p>
            <a:r>
              <a:rPr lang="en-US" dirty="0"/>
              <a:t>Wounds: </a:t>
            </a:r>
            <a:r>
              <a:rPr lang="en-US" dirty="0" err="1"/>
              <a:t>heridas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91348D-2B49-0E49-9E81-9FBE2A1D4B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8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5237-CF0C-7647-91B4-C5CA4BB0A1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C5D93-BDDF-1B4C-B097-DA32F06B5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5089D-610C-9C4A-B2D5-DBDA6D26B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4DD86-C7BE-7847-8F75-F59FB705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E938C-0652-5B4A-A6E3-BB30C83B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508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15D2-7C00-2F4D-81DF-1373D23C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44AF6-9908-FB43-BC94-0F9368C644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E18B-79E1-8D4C-BAA3-20A7F9760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51B3-0956-F744-A6AB-FA25CC1E2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BF25F-CF26-8D41-895D-B252578A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91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9D2C64-234E-FF4A-B07E-A0F58D124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DB83-C373-DF42-BD19-7F103043D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C138C-07EE-D742-B21C-CB905450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8D518-DECE-4845-8655-ED5A51240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50D29-607F-DA42-B387-C5CC58D3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5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E8F6C87-6185-4DC9-BC9D-D65FF562D8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343400"/>
            <a:ext cx="2514599" cy="2514600"/>
          </a:xfrm>
          <a:custGeom>
            <a:avLst/>
            <a:gdLst>
              <a:gd name="connsiteX0" fmla="*/ 0 w 2514599"/>
              <a:gd name="connsiteY0" fmla="*/ 0 h 2514600"/>
              <a:gd name="connsiteX1" fmla="*/ 2514599 w 2514599"/>
              <a:gd name="connsiteY1" fmla="*/ 0 h 2514600"/>
              <a:gd name="connsiteX2" fmla="*/ 2514599 w 2514599"/>
              <a:gd name="connsiteY2" fmla="*/ 2514600 h 2514600"/>
              <a:gd name="connsiteX3" fmla="*/ 0 w 2514599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600">
                <a:moveTo>
                  <a:pt x="0" y="0"/>
                </a:moveTo>
                <a:lnTo>
                  <a:pt x="2514599" y="0"/>
                </a:lnTo>
                <a:lnTo>
                  <a:pt x="2514599" y="2514600"/>
                </a:lnTo>
                <a:lnTo>
                  <a:pt x="0" y="25146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015DFE-ACEB-4380-8037-5E68C5E829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56822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7C4EC4-29DC-4F9B-86B1-71CB658380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13644" y="4343401"/>
            <a:ext cx="2514599" cy="2514599"/>
          </a:xfrm>
          <a:custGeom>
            <a:avLst/>
            <a:gdLst>
              <a:gd name="connsiteX0" fmla="*/ 0 w 2514599"/>
              <a:gd name="connsiteY0" fmla="*/ 0 h 2514599"/>
              <a:gd name="connsiteX1" fmla="*/ 2514599 w 2514599"/>
              <a:gd name="connsiteY1" fmla="*/ 0 h 2514599"/>
              <a:gd name="connsiteX2" fmla="*/ 2514599 w 2514599"/>
              <a:gd name="connsiteY2" fmla="*/ 2514599 h 2514599"/>
              <a:gd name="connsiteX3" fmla="*/ 0 w 2514599"/>
              <a:gd name="connsiteY3" fmla="*/ 2514599 h 251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2514599">
                <a:moveTo>
                  <a:pt x="0" y="0"/>
                </a:moveTo>
                <a:lnTo>
                  <a:pt x="2514599" y="0"/>
                </a:lnTo>
                <a:lnTo>
                  <a:pt x="2514599" y="2514599"/>
                </a:lnTo>
                <a:lnTo>
                  <a:pt x="0" y="2514599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6326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A217-C296-D149-BF26-46593069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D1B00-D461-4D4C-B18D-77345D8E3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FF886-A5B0-AE40-8C66-3F1B8BD80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BE507-3138-874D-8E79-E9861E1C9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CA252-FCDD-6046-97AD-12D6073C3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0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28D1A-EA93-7445-A15F-C039E807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F46DC-2132-F04A-ADBC-1887FE3A0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A309-F929-5147-B859-C2D7954CD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6746-AB5A-C04C-985F-0A8FB72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0559-C922-E940-A579-E1790AF5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FA4B7-E750-E845-8E9A-70998534B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1E3B-2357-0342-8A21-04F096EA5B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BDD2C7-053E-C442-9C4D-8BAB1249D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F66A3-E309-0844-951E-652297A5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85C78-805A-464D-8876-B59542DCD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110AA-9EFC-E14C-886D-0DAD9527B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3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42D2-5EA8-3542-91CC-ABD879FB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6420B-9BF6-E148-9952-DEF64F57A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B7598-B99D-AF4F-A6C9-3FF8689E9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00EC62-925F-624C-AEED-3FD4F9C71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77750-847F-DB44-B8E7-ECE86D541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9BCA2-0859-9A43-8813-75C82B3F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1BEEE6-6015-1E4F-9822-2F70C439E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5EFC1D-38F1-3C45-B831-2C1652FB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305B-52AA-074F-B66E-DF91EDDD6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661A-3D71-F54B-968C-6EB83477B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B654C-D274-5947-BC18-D7A8FF3A4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3787C-3CB1-EB42-A60E-9F2C30D3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9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7F91B6-73ED-D042-B0EA-D39F416E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DF4C1-6B90-6843-96F9-F1B98C90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59AA3-CD88-E943-BECB-97611E76A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8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28BE-6100-1742-A590-67BBC3B3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2A121-9488-1346-89A5-B2819BD74C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A9391-EC22-FD46-8C6D-6034E1AFB1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E4EE6-CECD-3544-BA6F-CA0D9FBA1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6C156-BF31-3247-92F2-5777A0F6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367EA-742F-C147-84FD-3552D9A41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4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4FE2-A76A-C44C-86AD-632382DA2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BE74A5-B558-7D45-B11D-9A4C330359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7D0EA-8F4D-9947-8656-5EBA6E742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24D3A-6B3F-D845-A139-C7EFAB85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8FBE5-212E-504E-9F63-01E908725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D2AB5-E38C-814F-9FF1-A4C95B3B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9584A6-6B5A-C649-98E6-7B71B0B93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3BB83-F185-2646-827A-61B738612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E18F9-D56C-9F43-81CC-AA8B477554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FE1B4-1992-2943-B671-91002F453D34}" type="datetimeFigureOut">
              <a:rPr lang="en-US" smtClean="0"/>
              <a:t>9/11/22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3AD01-D889-C044-B0FA-33C894E49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3EA58-762A-B440-9CD7-559B40BE4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7261-7247-D245-B213-F4A516853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149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wikipedia.or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wikipedia.or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72511" y="5119826"/>
            <a:ext cx="11613982" cy="816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2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Fundamentos</a:t>
            </a:r>
            <a:r>
              <a:rPr lang="en-US" sz="42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de la </a:t>
            </a:r>
            <a:r>
              <a:rPr lang="en-US" sz="42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fitopatología</a:t>
            </a:r>
            <a:endParaRPr lang="en-US" sz="42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719079" y="6058007"/>
            <a:ext cx="8716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Creado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por : 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Nicole Colón-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Carrión</a:t>
            </a:r>
            <a:endParaRPr lang="en-US" dirty="0">
              <a:solidFill>
                <a:srgbClr val="191919"/>
              </a:solidFill>
              <a:latin typeface="+mj-l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Revisado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por: 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Sof</a:t>
            </a:r>
            <a:r>
              <a:rPr lang="en-US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í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a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Macchiavelli</a:t>
            </a:r>
            <a:r>
              <a:rPr lang="en-US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-Girón</a:t>
            </a:r>
            <a:r>
              <a:rPr lang="en-US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 </a:t>
            </a:r>
            <a:endParaRPr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5" y="5155700"/>
            <a:ext cx="2326751" cy="170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87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13114"/>
            <a:chOff x="6921204" y="115652"/>
            <a:chExt cx="5798038" cy="161770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21204" y="335712"/>
              <a:ext cx="5798038" cy="1397643"/>
              <a:chOff x="6653522" y="511753"/>
              <a:chExt cx="5798038" cy="139764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53522" y="1458287"/>
                <a:ext cx="5798038" cy="451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24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</a:t>
                </a:r>
                <a:r>
                  <a:rPr lang="en-US" sz="24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las </a:t>
                </a:r>
                <a:r>
                  <a:rPr lang="en-US" sz="24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plantas</a:t>
                </a:r>
                <a:r>
                  <a:rPr lang="en-US" sz="24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y </a:t>
                </a:r>
                <a:r>
                  <a:rPr lang="en-US" sz="24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biodiversidad</a:t>
                </a:r>
                <a:endParaRPr lang="en-US" sz="24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484893" y="511753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502052" y="914213"/>
              <a:ext cx="466773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2" name="Google Shape;221;p9">
            <a:extLst>
              <a:ext uri="{FF2B5EF4-FFF2-40B4-BE49-F238E27FC236}">
                <a16:creationId xmlns:a16="http://schemas.microsoft.com/office/drawing/2014/main" id="{21F6B510-4F4E-6340-BB6C-C307F68979EC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3525"/>
            <a:ext cx="6747568" cy="578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22;p9">
            <a:extLst>
              <a:ext uri="{FF2B5EF4-FFF2-40B4-BE49-F238E27FC236}">
                <a16:creationId xmlns:a16="http://schemas.microsoft.com/office/drawing/2014/main" id="{F2A88AE8-190E-094B-82A4-7D8CD614C5E9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7661" y="2407299"/>
            <a:ext cx="4017653" cy="3508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56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1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Reducir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pérdida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alimentos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mejorando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calidad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79418" y="3758243"/>
            <a:ext cx="589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2.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Producir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suficiente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alimento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y al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mismo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tiempo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proteger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el medio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ambiente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reducir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pérdida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 tierras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3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Reaparición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plagas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debido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cambio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climático</a:t>
            </a:r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ln w="19050">
                  <a:noFill/>
                </a:ln>
              </a:rPr>
              <a:t>Obstáculos</a:t>
            </a:r>
            <a:r>
              <a:rPr lang="en-US" sz="3600" b="1" dirty="0">
                <a:ln w="19050">
                  <a:noFill/>
                </a:ln>
              </a:rPr>
              <a:t> </a:t>
            </a:r>
            <a:r>
              <a:rPr lang="en-US" sz="3600" b="1" dirty="0" err="1">
                <a:ln w="19050">
                  <a:noFill/>
                </a:ln>
              </a:rPr>
              <a:t>en</a:t>
            </a:r>
            <a:r>
              <a:rPr lang="en-US" sz="3600" b="1" dirty="0">
                <a:ln w="19050">
                  <a:noFill/>
                </a:ln>
              </a:rPr>
              <a:t> la </a:t>
            </a:r>
            <a:r>
              <a:rPr lang="en-US" sz="3600" b="1" dirty="0" err="1">
                <a:ln w="19050">
                  <a:noFill/>
                </a:ln>
              </a:rPr>
              <a:t>Fitopatología</a:t>
            </a:r>
            <a:endParaRPr lang="id-ID" sz="3600" b="1" dirty="0">
              <a:ln w="19050">
                <a:noFill/>
              </a:ln>
            </a:endParaRPr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6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58960"/>
            <a:chOff x="6921204" y="115652"/>
            <a:chExt cx="5798038" cy="1654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CA644-6D91-EA4A-97E3-64299D35C0A9}"/>
                </a:ext>
              </a:extLst>
            </p:cNvPr>
            <p:cNvSpPr txBox="1"/>
            <p:nvPr/>
          </p:nvSpPr>
          <p:spPr>
            <a:xfrm>
              <a:off x="6921204" y="1282246"/>
              <a:ext cx="5798038" cy="487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11"/>
                </a:lnSpc>
              </a:pPr>
              <a:r>
                <a:rPr lang="en-US" sz="2800" dirty="0" err="1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Triángulo</a:t>
              </a:r>
              <a:r>
                <a:rPr lang="en-US" sz="2800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 de </a:t>
              </a:r>
              <a:r>
                <a:rPr lang="en-US" sz="2800" dirty="0" err="1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Enfermedades</a:t>
              </a:r>
              <a:endParaRPr lang="en-US" sz="2800" dirty="0">
                <a:latin typeface="+mj-lt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5CE140-7B46-894B-A55E-F69ED9E1A6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87" y="1026367"/>
            <a:ext cx="6494106" cy="55200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8EAE29-5EDB-3845-8580-203B85803809}"/>
              </a:ext>
            </a:extLst>
          </p:cNvPr>
          <p:cNvSpPr txBox="1"/>
          <p:nvPr/>
        </p:nvSpPr>
        <p:spPr>
          <a:xfrm>
            <a:off x="6869662" y="314281"/>
            <a:ext cx="4330833" cy="42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From the Classroom to the Farm</a:t>
            </a:r>
            <a:endParaRPr lang="id-ID" sz="1600" spc="3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1C665-C7C0-784B-AAAD-C1CB343B8C83}"/>
              </a:ext>
            </a:extLst>
          </p:cNvPr>
          <p:cNvCxnSpPr>
            <a:cxnSpLocks/>
          </p:cNvCxnSpPr>
          <p:nvPr/>
        </p:nvCxnSpPr>
        <p:spPr>
          <a:xfrm>
            <a:off x="6643394" y="1071505"/>
            <a:ext cx="5548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383;p23">
            <a:extLst>
              <a:ext uri="{FF2B5EF4-FFF2-40B4-BE49-F238E27FC236}">
                <a16:creationId xmlns:a16="http://schemas.microsoft.com/office/drawing/2014/main" id="{9FC6905E-9105-474A-A23B-A3D36F213687}"/>
              </a:ext>
            </a:extLst>
          </p:cNvPr>
          <p:cNvSpPr txBox="1"/>
          <p:nvPr/>
        </p:nvSpPr>
        <p:spPr>
          <a:xfrm>
            <a:off x="7275657" y="2683700"/>
            <a:ext cx="4916343" cy="189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s-ES" sz="2200" dirty="0">
                <a:latin typeface="+mj-lt"/>
              </a:rPr>
              <a:t>Muestra las interacciones entre el medio ambiente, el huésped y un patógeno</a:t>
            </a:r>
          </a:p>
          <a:p>
            <a:pPr lvl="0">
              <a:lnSpc>
                <a:spcPct val="140000"/>
              </a:lnSpc>
            </a:pPr>
            <a:endParaRPr lang="es-ES" sz="2200" dirty="0">
              <a:latin typeface="+mj-lt"/>
            </a:endParaRPr>
          </a:p>
          <a:p>
            <a:pPr lvl="0">
              <a:lnSpc>
                <a:spcPct val="140000"/>
              </a:lnSpc>
            </a:pPr>
            <a:r>
              <a:rPr lang="es-ES" sz="2200" dirty="0">
                <a:latin typeface="+mj-lt"/>
              </a:rPr>
              <a:t>Publicado por Stevens en 1960</a:t>
            </a:r>
            <a:endParaRPr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0591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1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ocurre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con el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tiempo</a:t>
            </a:r>
            <a:endParaRPr lang="en-US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79418" y="3907533"/>
            <a:ext cx="5895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2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Algunas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transmiten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vectores</a:t>
            </a:r>
            <a:endParaRPr lang="en-US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041622" y="5048980"/>
            <a:ext cx="6150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19050">
                  <a:noFill/>
                </a:ln>
                <a:latin typeface="+mj-lt"/>
              </a:rPr>
              <a:t>3</a:t>
            </a:r>
            <a:r>
              <a:rPr lang="id-ID" sz="2400" dirty="0">
                <a:ln w="19050">
                  <a:noFill/>
                </a:ln>
                <a:latin typeface="+mj-lt"/>
              </a:rPr>
              <a:t>. 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actividad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humana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provocar</a:t>
            </a:r>
            <a:r>
              <a:rPr lang="en-US" sz="24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endParaRPr lang="en-US" sz="24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98367" y="1787772"/>
            <a:ext cx="6593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9050">
                  <a:noFill/>
                </a:ln>
                <a:latin typeface="+mj-lt"/>
              </a:rPr>
              <a:t>Limitations</a:t>
            </a:r>
            <a:endParaRPr lang="id-ID" sz="3600" dirty="0">
              <a:ln w="19050">
                <a:noFill/>
              </a:ln>
              <a:latin typeface="+mj-lt"/>
            </a:endParaRPr>
          </a:p>
          <a:p>
            <a:pPr algn="ctr"/>
            <a:r>
              <a:rPr lang="en-US" sz="3600" dirty="0">
                <a:ln w="19050">
                  <a:noFill/>
                </a:ln>
                <a:latin typeface="+mj-lt"/>
              </a:rPr>
              <a:t> </a:t>
            </a:r>
            <a:endParaRPr lang="id-ID" sz="3600" dirty="0">
              <a:ln w="19050">
                <a:noFill/>
              </a:ln>
              <a:latin typeface="+mj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C81B9C-C8C8-8F40-B14A-8725925341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612" y="1474237"/>
            <a:ext cx="5576335" cy="473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0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952933" y="55983"/>
            <a:ext cx="6892214" cy="2058959"/>
            <a:chOff x="6921204" y="115652"/>
            <a:chExt cx="5798038" cy="165454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CA644-6D91-EA4A-97E3-64299D35C0A9}"/>
                </a:ext>
              </a:extLst>
            </p:cNvPr>
            <p:cNvSpPr txBox="1"/>
            <p:nvPr/>
          </p:nvSpPr>
          <p:spPr>
            <a:xfrm>
              <a:off x="6921204" y="1282246"/>
              <a:ext cx="5798038" cy="4879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30011"/>
                </a:lnSpc>
              </a:pPr>
              <a:r>
                <a:rPr lang="en-US" sz="2800" dirty="0" err="1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Postulados</a:t>
              </a:r>
              <a:r>
                <a:rPr lang="en-US" sz="2800" dirty="0">
                  <a:solidFill>
                    <a:srgbClr val="191919"/>
                  </a:solidFill>
                  <a:latin typeface="+mj-lt"/>
                  <a:ea typeface="Arial"/>
                  <a:cs typeface="Arial"/>
                  <a:sym typeface="Arial"/>
                </a:rPr>
                <a:t> de Koch</a:t>
              </a:r>
              <a:endParaRPr lang="en-US" sz="2800" dirty="0">
                <a:latin typeface="+mj-lt"/>
              </a:endParaRPr>
            </a:p>
          </p:txBody>
        </p: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22123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8EAE29-5EDB-3845-8580-203B85803809}"/>
              </a:ext>
            </a:extLst>
          </p:cNvPr>
          <p:cNvSpPr txBox="1"/>
          <p:nvPr/>
        </p:nvSpPr>
        <p:spPr>
          <a:xfrm>
            <a:off x="6869662" y="314281"/>
            <a:ext cx="4330833" cy="42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From the Classroom to the Farm</a:t>
            </a:r>
            <a:endParaRPr lang="id-ID" sz="1600" spc="300" dirty="0">
              <a:solidFill>
                <a:schemeClr val="tx1">
                  <a:lumMod val="50000"/>
                  <a:lumOff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D1C665-C7C0-784B-AAAD-C1CB343B8C83}"/>
              </a:ext>
            </a:extLst>
          </p:cNvPr>
          <p:cNvCxnSpPr>
            <a:cxnSpLocks/>
          </p:cNvCxnSpPr>
          <p:nvPr/>
        </p:nvCxnSpPr>
        <p:spPr>
          <a:xfrm>
            <a:off x="6643394" y="1071505"/>
            <a:ext cx="5548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Google Shape;383;p23">
            <a:extLst>
              <a:ext uri="{FF2B5EF4-FFF2-40B4-BE49-F238E27FC236}">
                <a16:creationId xmlns:a16="http://schemas.microsoft.com/office/drawing/2014/main" id="{9FC6905E-9105-474A-A23B-A3D36F213687}"/>
              </a:ext>
            </a:extLst>
          </p:cNvPr>
          <p:cNvSpPr txBox="1"/>
          <p:nvPr/>
        </p:nvSpPr>
        <p:spPr>
          <a:xfrm>
            <a:off x="7275657" y="2683700"/>
            <a:ext cx="472973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s-ES" sz="2400" dirty="0">
                <a:latin typeface="+mj-lt"/>
              </a:rPr>
              <a:t>Conjunto de criterios diseñados para determinar una relación causal entre un microbio y una enfermedad</a:t>
            </a:r>
          </a:p>
          <a:p>
            <a:pPr lvl="0">
              <a:lnSpc>
                <a:spcPct val="140000"/>
              </a:lnSpc>
            </a:pPr>
            <a:endParaRPr lang="es-ES" sz="2400" dirty="0">
              <a:latin typeface="+mj-lt"/>
            </a:endParaRPr>
          </a:p>
          <a:p>
            <a:pPr lvl="0">
              <a:lnSpc>
                <a:spcPct val="140000"/>
              </a:lnSpc>
            </a:pPr>
            <a:r>
              <a:rPr lang="es-ES" sz="2400" dirty="0">
                <a:latin typeface="+mj-lt"/>
              </a:rPr>
              <a:t>Publicado por Robert Koch en 1890</a:t>
            </a:r>
            <a:endParaRPr sz="24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27105-862F-974E-9168-0E60023FF03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022" y="1380228"/>
            <a:ext cx="6869181" cy="517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341730" y="2490042"/>
            <a:ext cx="5895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n w="19050">
                  <a:noFill/>
                </a:ln>
                <a:latin typeface="+mj-lt"/>
              </a:rPr>
              <a:t>1</a:t>
            </a:r>
            <a:r>
              <a:rPr lang="id-ID" sz="2200" dirty="0">
                <a:ln w="19050">
                  <a:noFill/>
                </a:ln>
                <a:latin typeface="+mj-lt"/>
              </a:rPr>
              <a:t>. 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todos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los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microbios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pueden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cultivar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cultivo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puro</a:t>
            </a:r>
            <a:endParaRPr lang="en-US" sz="2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072099" y="3445909"/>
            <a:ext cx="5895341" cy="14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3055" lvl="1">
              <a:lnSpc>
                <a:spcPct val="140013"/>
              </a:lnSpc>
              <a:buClr>
                <a:srgbClr val="191919"/>
              </a:buClr>
              <a:buSzPts val="2899"/>
            </a:pPr>
            <a:r>
              <a:rPr lang="en-US" sz="2200" dirty="0">
                <a:ln w="19050">
                  <a:noFill/>
                </a:ln>
                <a:latin typeface="+mj-lt"/>
              </a:rPr>
              <a:t>2</a:t>
            </a:r>
            <a:r>
              <a:rPr lang="id-ID" sz="2200" dirty="0">
                <a:ln w="19050">
                  <a:noFill/>
                </a:ln>
                <a:latin typeface="+mj-lt"/>
              </a:rPr>
              <a:t>.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Algunas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son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causadas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un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microorganismo</a:t>
            </a:r>
            <a:endParaRPr lang="en-US" sz="2200" dirty="0">
              <a:latin typeface="+mj-lt"/>
            </a:endParaRPr>
          </a:p>
          <a:p>
            <a:pPr lvl="0">
              <a:lnSpc>
                <a:spcPct val="140013"/>
              </a:lnSpc>
            </a:pPr>
            <a:endParaRPr lang="en-US" sz="22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403934" y="4634913"/>
            <a:ext cx="6150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n w="19050">
                  <a:noFill/>
                </a:ln>
                <a:latin typeface="+mj-lt"/>
              </a:rPr>
              <a:t>3</a:t>
            </a:r>
            <a:r>
              <a:rPr lang="id-ID" sz="2200" dirty="0">
                <a:ln w="19050">
                  <a:noFill/>
                </a:ln>
                <a:latin typeface="+mj-lt"/>
              </a:rPr>
              <a:t>. 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No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todas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son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sintomáticas</a:t>
            </a:r>
            <a:endParaRPr lang="en-US" sz="22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839909" y="1546233"/>
            <a:ext cx="659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Excepciones</a:t>
            </a:r>
            <a:endParaRPr lang="id-ID" sz="36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4B33F-FD78-F945-A6CC-4C472ED3A0C2}"/>
              </a:ext>
            </a:extLst>
          </p:cNvPr>
          <p:cNvSpPr txBox="1"/>
          <p:nvPr/>
        </p:nvSpPr>
        <p:spPr>
          <a:xfrm>
            <a:off x="6134303" y="5361523"/>
            <a:ext cx="6150378" cy="99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3055" lvl="1">
              <a:lnSpc>
                <a:spcPct val="140013"/>
              </a:lnSpc>
              <a:buClr>
                <a:srgbClr val="191919"/>
              </a:buClr>
              <a:buSzPts val="2899"/>
            </a:pPr>
            <a:r>
              <a:rPr lang="en-US" sz="2200" dirty="0">
                <a:ln w="19050">
                  <a:noFill/>
                </a:ln>
                <a:latin typeface="+mj-lt"/>
              </a:rPr>
              <a:t>4</a:t>
            </a:r>
            <a:r>
              <a:rPr lang="id-ID" sz="2200" dirty="0">
                <a:ln w="19050">
                  <a:noFill/>
                </a:ln>
                <a:latin typeface="+mj-lt"/>
              </a:rPr>
              <a:t>. 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infección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con el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mismo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microorganismo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provocar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diferentes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endParaRPr lang="en-US" sz="22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D18B7A-CCA2-5743-B689-A50DAD2E96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770" y="1328468"/>
            <a:ext cx="5960213" cy="540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510999" y="5336370"/>
            <a:ext cx="9591870" cy="661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3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Signos</a:t>
            </a:r>
            <a:r>
              <a:rPr lang="en-US" sz="33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y </a:t>
            </a:r>
            <a:r>
              <a:rPr lang="en-US" sz="33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síntomas</a:t>
            </a:r>
            <a:r>
              <a:rPr lang="en-US" sz="33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de </a:t>
            </a:r>
            <a:r>
              <a:rPr lang="en-US" sz="33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enfermedades</a:t>
            </a:r>
            <a:r>
              <a:rPr lang="en-US" sz="33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de las </a:t>
            </a:r>
            <a:r>
              <a:rPr lang="en-US" sz="33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plantas</a:t>
            </a:r>
            <a:endParaRPr lang="en-US" sz="33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Taller 2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5344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46984" y="2510536"/>
            <a:ext cx="5280727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1646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Una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cualquier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mal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funcionamiento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células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tejidos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huésped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1646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Una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cualquier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condición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anormal que altera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apariencia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función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una planta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1646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Respuestas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invisibles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visibles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 planta a un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1645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Deterioro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muerte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 planta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897844"/>
            <a:chOff x="7015396" y="359765"/>
            <a:chExt cx="5176604" cy="18978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985658" cy="1659302"/>
              <a:chOff x="6786260" y="774348"/>
              <a:chExt cx="4985658" cy="165930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965457" y="1715953"/>
                <a:ext cx="4806461" cy="717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40006"/>
                  </a:lnSpc>
                </a:pPr>
                <a:r>
                  <a:rPr lang="en-US" sz="32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</a:t>
                </a:r>
                <a:r>
                  <a:rPr lang="en-US" sz="32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las </a:t>
                </a:r>
                <a:r>
                  <a:rPr lang="en-US" sz="32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plantas</a:t>
                </a:r>
                <a:endParaRPr lang="en-US" sz="32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Two men, one with scissors and basket, selecting leaf from basil plant">
            <a:extLst>
              <a:ext uri="{FF2B5EF4-FFF2-40B4-BE49-F238E27FC236}">
                <a16:creationId xmlns:a16="http://schemas.microsoft.com/office/drawing/2014/main" id="{582ECBB8-3694-E646-B2A4-3DA5752E1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3317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84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839909" y="1546233"/>
            <a:ext cx="6593633" cy="79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3600" b="1" dirty="0" err="1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Funciones</a:t>
            </a:r>
            <a:r>
              <a:rPr lang="en-US" sz="3600" b="1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 de la planta</a:t>
            </a:r>
            <a:endParaRPr lang="en-US" sz="3600" dirty="0">
              <a:latin typeface="+mj-lt"/>
            </a:endParaRPr>
          </a:p>
        </p:txBody>
      </p:sp>
      <p:pic>
        <p:nvPicPr>
          <p:cNvPr id="12" name="Google Shape;458;p29">
            <a:extLst>
              <a:ext uri="{FF2B5EF4-FFF2-40B4-BE49-F238E27FC236}">
                <a16:creationId xmlns:a16="http://schemas.microsoft.com/office/drawing/2014/main" id="{2ACBDBE1-C69D-CB43-86E3-E4E2ADA627D3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261" y="1107559"/>
            <a:ext cx="6767139" cy="537790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540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1D792-5B9F-7544-9C66-BAAE5B4E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3166" y="1629833"/>
            <a:ext cx="3924300" cy="37515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BA8EAB-F89A-9A4C-8D03-F279C2330B1D}"/>
              </a:ext>
            </a:extLst>
          </p:cNvPr>
          <p:cNvGrpSpPr/>
          <p:nvPr/>
        </p:nvGrpSpPr>
        <p:grpSpPr>
          <a:xfrm>
            <a:off x="338666" y="256824"/>
            <a:ext cx="6146801" cy="6313310"/>
            <a:chOff x="338666" y="256824"/>
            <a:chExt cx="6146801" cy="6313310"/>
          </a:xfrm>
        </p:grpSpPr>
        <p:pic>
          <p:nvPicPr>
            <p:cNvPr id="18" name="Google Shape;466;p30">
              <a:extLst>
                <a:ext uri="{FF2B5EF4-FFF2-40B4-BE49-F238E27FC236}">
                  <a16:creationId xmlns:a16="http://schemas.microsoft.com/office/drawing/2014/main" id="{47008100-5F42-DF4C-8EE5-C32CC34991C9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666" y="256824"/>
              <a:ext cx="6045201" cy="6313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50ED49A-6BD2-CD46-B762-2BEF65E03990}"/>
                </a:ext>
              </a:extLst>
            </p:cNvPr>
            <p:cNvSpPr/>
            <p:nvPr/>
          </p:nvSpPr>
          <p:spPr>
            <a:xfrm>
              <a:off x="5046133" y="524933"/>
              <a:ext cx="1439334" cy="265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955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45CC58-93E3-7246-9C41-800CCA76820E}"/>
              </a:ext>
            </a:extLst>
          </p:cNvPr>
          <p:cNvGrpSpPr/>
          <p:nvPr/>
        </p:nvGrpSpPr>
        <p:grpSpPr>
          <a:xfrm>
            <a:off x="5980158" y="2007915"/>
            <a:ext cx="6211842" cy="3570104"/>
            <a:chOff x="315968" y="2157204"/>
            <a:chExt cx="6211842" cy="35701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79841D-6665-4364-9FFE-9A4E5B514771}"/>
                </a:ext>
              </a:extLst>
            </p:cNvPr>
            <p:cNvGrpSpPr/>
            <p:nvPr/>
          </p:nvGrpSpPr>
          <p:grpSpPr>
            <a:xfrm>
              <a:off x="315968" y="2157204"/>
              <a:ext cx="5895341" cy="1015663"/>
              <a:chOff x="1531836" y="2815952"/>
              <a:chExt cx="4876010" cy="101566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DB2560-2E9B-4EF1-89B7-E17849049FA8}"/>
                  </a:ext>
                </a:extLst>
              </p:cNvPr>
              <p:cNvSpPr txBox="1"/>
              <p:nvPr/>
            </p:nvSpPr>
            <p:spPr>
              <a:xfrm>
                <a:off x="1531836" y="2815952"/>
                <a:ext cx="48760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n w="19050">
                      <a:noFill/>
                    </a:ln>
                  </a:rPr>
                  <a:t>Taller 1</a:t>
                </a:r>
                <a:r>
                  <a:rPr lang="id-ID" sz="2000" dirty="0">
                    <a:ln w="19050">
                      <a:noFill/>
                    </a:ln>
                  </a:rPr>
                  <a:t>. </a:t>
                </a:r>
                <a:r>
                  <a:rPr lang="en-US" sz="2000" dirty="0" err="1">
                    <a:solidFill>
                      <a:srgbClr val="191919"/>
                    </a:solidFill>
                    <a:ea typeface="Arial"/>
                    <a:cs typeface="Arial"/>
                    <a:sym typeface="Arial"/>
                  </a:rPr>
                  <a:t>Introducción</a:t>
                </a:r>
                <a:r>
                  <a:rPr lang="en-US" sz="2000" dirty="0">
                    <a:solidFill>
                      <a:srgbClr val="191919"/>
                    </a:solidFill>
                    <a:ea typeface="Arial"/>
                    <a:cs typeface="Arial"/>
                    <a:sym typeface="Arial"/>
                  </a:rPr>
                  <a:t> a la </a:t>
                </a:r>
                <a:r>
                  <a:rPr lang="en-US" sz="2000" dirty="0" err="1">
                    <a:solidFill>
                      <a:srgbClr val="191919"/>
                    </a:solidFill>
                    <a:ea typeface="Arial"/>
                    <a:cs typeface="Arial"/>
                    <a:sym typeface="Arial"/>
                  </a:rPr>
                  <a:t>Fitopatología</a:t>
                </a:r>
                <a:endPara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endParaRPr>
              </a:p>
              <a:p>
                <a:endPara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endParaRPr>
              </a:p>
              <a:p>
                <a:r>
                  <a:rPr lang="id-ID" sz="2000" dirty="0">
                    <a:ln w="19050">
                      <a:noFill/>
                    </a:ln>
                  </a:rPr>
                  <a:t>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F805F46-DE3C-4C52-A273-DC529D95C1BB}"/>
                  </a:ext>
                </a:extLst>
              </p:cNvPr>
              <p:cNvSpPr txBox="1"/>
              <p:nvPr/>
            </p:nvSpPr>
            <p:spPr>
              <a:xfrm>
                <a:off x="1596727" y="3262757"/>
                <a:ext cx="1797080" cy="44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40016"/>
                  </a:lnSpc>
                </a:pPr>
                <a:r>
                  <a:rPr lang="en-US" dirty="0" err="1">
                    <a:solidFill>
                      <a:srgbClr val="191919"/>
                    </a:solidFill>
                    <a:latin typeface="+mj-lt"/>
                    <a:cs typeface="Arial"/>
                    <a:sym typeface="Arial"/>
                  </a:rPr>
                  <a:t>Tiempo</a:t>
                </a:r>
                <a:r>
                  <a:rPr lang="en-US" dirty="0">
                    <a:solidFill>
                      <a:srgbClr val="191919"/>
                    </a:solidFill>
                    <a:latin typeface="+mj-lt"/>
                    <a:cs typeface="Arial"/>
                    <a:sym typeface="Arial"/>
                  </a:rPr>
                  <a:t>: </a:t>
                </a:r>
                <a:r>
                  <a:rPr lang="en-US" dirty="0">
                    <a:solidFill>
                      <a:srgbClr val="191919"/>
                    </a:solidFill>
                    <a:latin typeface="+mj-lt"/>
                  </a:rPr>
                  <a:t>40 </a:t>
                </a:r>
                <a:r>
                  <a:rPr lang="en-US" dirty="0" err="1">
                    <a:solidFill>
                      <a:srgbClr val="191919"/>
                    </a:solidFill>
                    <a:latin typeface="+mj-lt"/>
                  </a:rPr>
                  <a:t>minutos</a:t>
                </a:r>
                <a:r>
                  <a:rPr lang="id-ID" b="1" dirty="0">
                    <a:ln w="19050">
                      <a:noFill/>
                    </a:ln>
                    <a:latin typeface="+mj-lt"/>
                  </a:rPr>
                  <a:t> 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6612E03-385B-9A48-B6A6-DBB9C6636449}"/>
                </a:ext>
              </a:extLst>
            </p:cNvPr>
            <p:cNvSpPr txBox="1"/>
            <p:nvPr/>
          </p:nvSpPr>
          <p:spPr>
            <a:xfrm>
              <a:off x="320174" y="3481527"/>
              <a:ext cx="6207636" cy="91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16"/>
                </a:lnSpc>
              </a:pPr>
              <a:r>
                <a:rPr lang="en-US" sz="2000" dirty="0">
                  <a:ln w="19050">
                    <a:noFill/>
                  </a:ln>
                </a:rPr>
                <a:t>Taller 2</a:t>
              </a:r>
              <a:r>
                <a:rPr lang="id-ID" sz="2000" dirty="0">
                  <a:ln w="19050">
                    <a:noFill/>
                  </a:ln>
                </a:rPr>
                <a:t>. </a:t>
              </a:r>
              <a:r>
                <a:rPr lang="en-US" sz="2000" dirty="0" err="1"/>
                <a:t>S</a:t>
              </a:r>
              <a:r>
                <a:rPr lang="en-US" sz="2000" dirty="0" err="1">
                  <a:ea typeface="Arial"/>
                  <a:cs typeface="Arial"/>
                  <a:sym typeface="Arial"/>
                </a:rPr>
                <a:t>ignos</a:t>
              </a:r>
              <a:r>
                <a:rPr lang="en-US" sz="2000" dirty="0">
                  <a:ea typeface="Arial"/>
                  <a:cs typeface="Arial"/>
                  <a:sym typeface="Arial"/>
                </a:rPr>
                <a:t> y </a:t>
              </a:r>
              <a:r>
                <a:rPr lang="en-US" sz="2000" dirty="0" err="1">
                  <a:ea typeface="Arial"/>
                  <a:cs typeface="Arial"/>
                  <a:sym typeface="Arial"/>
                </a:rPr>
                <a:t>síntomas</a:t>
              </a:r>
              <a:r>
                <a:rPr lang="en-US" sz="2000" dirty="0">
                  <a:ea typeface="Arial"/>
                  <a:cs typeface="Arial"/>
                  <a:sym typeface="Arial"/>
                </a:rPr>
                <a:t> </a:t>
              </a:r>
              <a:r>
                <a:rPr lang="en-US" sz="2000" dirty="0" err="1">
                  <a:ea typeface="Arial"/>
                  <a:cs typeface="Arial"/>
                  <a:sym typeface="Arial"/>
                </a:rPr>
                <a:t>en</a:t>
              </a:r>
              <a:r>
                <a:rPr lang="en-US" sz="2000" dirty="0">
                  <a:ea typeface="Arial"/>
                  <a:cs typeface="Arial"/>
                  <a:sym typeface="Arial"/>
                </a:rPr>
                <a:t> </a:t>
              </a:r>
              <a:r>
                <a:rPr lang="en-US" sz="2000" dirty="0" err="1">
                  <a:ea typeface="Arial"/>
                  <a:cs typeface="Arial"/>
                  <a:sym typeface="Arial"/>
                </a:rPr>
                <a:t>enfermedades</a:t>
              </a:r>
              <a:r>
                <a:rPr lang="en-US" sz="2000" dirty="0">
                  <a:ea typeface="Arial"/>
                  <a:cs typeface="Arial"/>
                  <a:sym typeface="Arial"/>
                </a:rPr>
                <a:t> de </a:t>
              </a:r>
              <a:r>
                <a:rPr lang="en-US" sz="2000" dirty="0" err="1">
                  <a:ea typeface="Arial"/>
                  <a:cs typeface="Arial"/>
                  <a:sym typeface="Arial"/>
                </a:rPr>
                <a:t>plantas</a:t>
              </a:r>
              <a:endParaRPr lang="en-US" sz="2000" dirty="0">
                <a:ea typeface="Arial"/>
                <a:cs typeface="Arial"/>
                <a:sym typeface="Arial"/>
              </a:endParaRPr>
            </a:p>
            <a:p>
              <a:pPr lvl="0">
                <a:lnSpc>
                  <a:spcPct val="140016"/>
                </a:lnSpc>
              </a:pPr>
              <a:endParaRPr lang="en-US" sz="2000" dirty="0"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E6F396-C663-2443-8ABB-93AEB5BB1781}"/>
                </a:ext>
              </a:extLst>
            </p:cNvPr>
            <p:cNvSpPr txBox="1"/>
            <p:nvPr/>
          </p:nvSpPr>
          <p:spPr>
            <a:xfrm>
              <a:off x="432092" y="3973303"/>
              <a:ext cx="2172760" cy="44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16"/>
                </a:lnSpc>
              </a:pPr>
              <a:r>
                <a:rPr lang="en-US" dirty="0" err="1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Tiempo</a:t>
              </a:r>
              <a:r>
                <a:rPr lang="en-US" dirty="0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: </a:t>
              </a:r>
              <a:r>
                <a:rPr lang="en-US" dirty="0">
                  <a:solidFill>
                    <a:srgbClr val="191919"/>
                  </a:solidFill>
                  <a:latin typeface="+mj-lt"/>
                </a:rPr>
                <a:t>1 hora</a:t>
              </a:r>
              <a:endParaRPr lang="id-ID" b="1" dirty="0">
                <a:ln w="19050">
                  <a:noFill/>
                </a:ln>
                <a:latin typeface="+mj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386E87-CD3A-D540-98BE-F4F8F2DA0C21}"/>
                </a:ext>
              </a:extLst>
            </p:cNvPr>
            <p:cNvSpPr txBox="1"/>
            <p:nvPr/>
          </p:nvSpPr>
          <p:spPr>
            <a:xfrm>
              <a:off x="320174" y="4848131"/>
              <a:ext cx="6207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n w="19050">
                    <a:noFill/>
                  </a:ln>
                </a:rPr>
                <a:t>Taller 3</a:t>
              </a:r>
              <a:r>
                <a:rPr lang="id-ID" sz="2000" dirty="0">
                  <a:ln w="19050">
                    <a:noFill/>
                  </a:ln>
                </a:rPr>
                <a:t>. </a:t>
              </a:r>
              <a:r>
                <a:rPr lang="en-US" sz="2000" dirty="0" err="1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Factores</a:t>
              </a:r>
              <a:r>
                <a: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 que </a:t>
              </a:r>
              <a:r>
                <a:rPr lang="en-US" sz="2000" dirty="0" err="1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causan</a:t>
              </a:r>
              <a:r>
                <a: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en-US" sz="2000" dirty="0" err="1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enfermedades</a:t>
              </a:r>
              <a:r>
                <a: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 </a:t>
              </a:r>
              <a:r>
                <a:rPr lang="en-US" sz="2000" dirty="0" err="1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en</a:t>
              </a:r>
              <a:r>
                <a:rPr lang="en-US" sz="2000" dirty="0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 las </a:t>
              </a:r>
              <a:r>
                <a:rPr lang="en-US" sz="2000" dirty="0" err="1">
                  <a:solidFill>
                    <a:srgbClr val="191919"/>
                  </a:solidFill>
                  <a:ea typeface="Arial"/>
                  <a:cs typeface="Arial"/>
                  <a:sym typeface="Arial"/>
                </a:rPr>
                <a:t>plantas</a:t>
              </a:r>
              <a:endParaRPr lang="en-US" sz="2000" dirty="0">
                <a:solidFill>
                  <a:srgbClr val="191919"/>
                </a:solidFill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AFF09-A3E4-3341-B613-D72DDA99EF1F}"/>
                </a:ext>
              </a:extLst>
            </p:cNvPr>
            <p:cNvSpPr txBox="1"/>
            <p:nvPr/>
          </p:nvSpPr>
          <p:spPr>
            <a:xfrm>
              <a:off x="446314" y="5283212"/>
              <a:ext cx="2172760" cy="444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40016"/>
                </a:lnSpc>
              </a:pPr>
              <a:r>
                <a:rPr lang="en-US" dirty="0" err="1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Tiempo</a:t>
              </a:r>
              <a:r>
                <a:rPr lang="en-US" dirty="0">
                  <a:solidFill>
                    <a:srgbClr val="191919"/>
                  </a:solidFill>
                  <a:latin typeface="+mj-lt"/>
                  <a:cs typeface="Arial"/>
                  <a:sym typeface="Arial"/>
                </a:rPr>
                <a:t>: </a:t>
              </a:r>
              <a:r>
                <a:rPr lang="en-US" dirty="0">
                  <a:solidFill>
                    <a:srgbClr val="191919"/>
                  </a:solidFill>
                  <a:latin typeface="+mj-lt"/>
                </a:rPr>
                <a:t>1 hora</a:t>
              </a:r>
              <a:endParaRPr lang="id-ID" b="1" dirty="0">
                <a:ln w="19050">
                  <a:noFill/>
                </a:ln>
                <a:latin typeface="+mj-lt"/>
              </a:endParaRPr>
            </a:p>
          </p:txBody>
        </p:sp>
      </p:grpSp>
      <p:pic>
        <p:nvPicPr>
          <p:cNvPr id="50" name="Picture 49" descr="Aerial view of a tractor driving on a field with green and pink plants">
            <a:extLst>
              <a:ext uri="{FF2B5EF4-FFF2-40B4-BE49-F238E27FC236}">
                <a16:creationId xmlns:a16="http://schemas.microsoft.com/office/drawing/2014/main" id="{DD17E74E-EC58-9A4D-9FCD-661D787AC9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57849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405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Los </a:t>
            </a:r>
            <a:r>
              <a:rPr lang="en-US" sz="2000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signos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son la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evidencia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física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planta</a:t>
            </a:r>
          </a:p>
          <a:p>
            <a:pPr marL="914400" lvl="0">
              <a:lnSpc>
                <a:spcPct val="130000"/>
              </a:lnSpc>
            </a:pPr>
            <a:endParaRPr lang="en-US" sz="2000" dirty="0">
              <a:latin typeface="+mj-lt"/>
            </a:endParaRPr>
          </a:p>
          <a:p>
            <a:pPr marL="410211" lvl="1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Ejemplos</a:t>
            </a:r>
            <a:r>
              <a:rPr lang="en-US" sz="2000" dirty="0">
                <a:latin typeface="+mj-lt"/>
              </a:rPr>
              <a:t>:</a:t>
            </a:r>
          </a:p>
          <a:p>
            <a:pPr marL="901700" lvl="2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Esporas</a:t>
            </a:r>
            <a:endParaRPr lang="en-US" sz="2000" dirty="0">
              <a:latin typeface="+mj-lt"/>
            </a:endParaRPr>
          </a:p>
          <a:p>
            <a:pPr marL="901700" lvl="2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Exudado</a:t>
            </a:r>
            <a:r>
              <a:rPr lang="en-US" sz="2000" dirty="0">
                <a:latin typeface="+mj-lt"/>
              </a:rPr>
              <a:t> de bacteria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55828"/>
            <a:chOff x="7015396" y="359765"/>
            <a:chExt cx="5176604" cy="21558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17286"/>
              <a:chOff x="6786260" y="774348"/>
              <a:chExt cx="4572000" cy="19172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55027" y="1867690"/>
                <a:ext cx="3643290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Signos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8" name="Google Shape;500;p36">
            <a:extLst>
              <a:ext uri="{FF2B5EF4-FFF2-40B4-BE49-F238E27FC236}">
                <a16:creationId xmlns:a16="http://schemas.microsoft.com/office/drawing/2014/main" id="{E16A0C3B-9493-9946-93B6-A38BC101A73A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99" y="3743862"/>
            <a:ext cx="2861710" cy="2933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02;p36">
            <a:extLst>
              <a:ext uri="{FF2B5EF4-FFF2-40B4-BE49-F238E27FC236}">
                <a16:creationId xmlns:a16="http://schemas.microsoft.com/office/drawing/2014/main" id="{8323ED3B-F0E7-4040-83D5-DA7356925972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5901" y="739355"/>
            <a:ext cx="2882900" cy="293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04;p36">
            <a:extLst>
              <a:ext uri="{FF2B5EF4-FFF2-40B4-BE49-F238E27FC236}">
                <a16:creationId xmlns:a16="http://schemas.microsoft.com/office/drawing/2014/main" id="{9E3ECBDC-BE64-F443-89FC-54978D3F79AA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5400000">
            <a:off x="3165897" y="785003"/>
            <a:ext cx="2932982" cy="284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06;p36">
            <a:extLst>
              <a:ext uri="{FF2B5EF4-FFF2-40B4-BE49-F238E27FC236}">
                <a16:creationId xmlns:a16="http://schemas.microsoft.com/office/drawing/2014/main" id="{2847C85B-C2BA-E141-8F84-214B5FEE9296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082" y="3750979"/>
            <a:ext cx="2812157" cy="2908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44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755490" y="2592598"/>
            <a:ext cx="4937760" cy="4061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000000"/>
              </a:buClr>
              <a:buSzPts val="3800"/>
            </a:pP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Los </a:t>
            </a:r>
            <a:r>
              <a:rPr lang="en-US" sz="2000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síntomas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son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cambios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visibles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planta</a:t>
            </a:r>
          </a:p>
          <a:p>
            <a:pPr marL="914400" lvl="0">
              <a:lnSpc>
                <a:spcPct val="130000"/>
              </a:lnSpc>
            </a:pPr>
            <a:endParaRPr lang="en-US" sz="2000" dirty="0">
              <a:latin typeface="+mj-lt"/>
            </a:endParaRPr>
          </a:p>
          <a:p>
            <a:pPr marL="410211" lvl="1">
              <a:lnSpc>
                <a:spcPct val="130000"/>
              </a:lnSpc>
              <a:buSzPts val="3800"/>
            </a:pPr>
            <a:r>
              <a:rPr lang="en-US" sz="2000" dirty="0">
                <a:latin typeface="+mj-lt"/>
              </a:rPr>
              <a:t>Los </a:t>
            </a:r>
            <a:r>
              <a:rPr lang="en-US" sz="2000" dirty="0" err="1">
                <a:latin typeface="+mj-lt"/>
              </a:rPr>
              <a:t>cambios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pueden</a:t>
            </a:r>
            <a:r>
              <a:rPr lang="en-US" sz="2000" dirty="0">
                <a:latin typeface="+mj-lt"/>
              </a:rPr>
              <a:t> ser de color, forma, o </a:t>
            </a:r>
            <a:r>
              <a:rPr lang="en-US" sz="2000" dirty="0" err="1">
                <a:latin typeface="+mj-lt"/>
              </a:rPr>
              <a:t>funciones</a:t>
            </a:r>
            <a:endParaRPr lang="en-US" sz="2000" dirty="0">
              <a:latin typeface="+mj-lt"/>
            </a:endParaRPr>
          </a:p>
          <a:p>
            <a:pPr marL="914400" lvl="0">
              <a:lnSpc>
                <a:spcPct val="130000"/>
              </a:lnSpc>
            </a:pPr>
            <a:endParaRPr lang="en-US" sz="2000" dirty="0">
              <a:latin typeface="+mj-lt"/>
            </a:endParaRPr>
          </a:p>
          <a:p>
            <a:pPr marL="410211" lvl="1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Ejemplos</a:t>
            </a:r>
            <a:r>
              <a:rPr lang="en-US" sz="2000" dirty="0">
                <a:latin typeface="+mj-lt"/>
              </a:rPr>
              <a:t>:</a:t>
            </a:r>
          </a:p>
          <a:p>
            <a:pPr marL="901700" lvl="2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Marchitamiento</a:t>
            </a:r>
            <a:r>
              <a:rPr lang="en-US" sz="2000" dirty="0">
                <a:latin typeface="+mj-lt"/>
              </a:rPr>
              <a:t> de hojas</a:t>
            </a:r>
          </a:p>
          <a:p>
            <a:pPr marL="901700" lvl="2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Clorosis</a:t>
            </a:r>
            <a:endParaRPr lang="en-US" sz="2000" dirty="0">
              <a:latin typeface="+mj-lt"/>
            </a:endParaRPr>
          </a:p>
          <a:p>
            <a:pPr marL="901700" lvl="2">
              <a:lnSpc>
                <a:spcPct val="130000"/>
              </a:lnSpc>
              <a:buSzPts val="3800"/>
            </a:pPr>
            <a:r>
              <a:rPr lang="en-US" sz="2000" dirty="0" err="1">
                <a:latin typeface="+mj-lt"/>
              </a:rPr>
              <a:t>Agallas</a:t>
            </a:r>
            <a:r>
              <a:rPr lang="en-US" sz="2000" dirty="0">
                <a:latin typeface="+mj-lt"/>
              </a:rPr>
              <a:t> de corona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55828"/>
            <a:chOff x="7015396" y="359765"/>
            <a:chExt cx="5176604" cy="215582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17286"/>
              <a:chOff x="6786260" y="774348"/>
              <a:chExt cx="4572000" cy="19172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55027" y="1867690"/>
                <a:ext cx="3643290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Síntomas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482;p32">
            <a:extLst>
              <a:ext uri="{FF2B5EF4-FFF2-40B4-BE49-F238E27FC236}">
                <a16:creationId xmlns:a16="http://schemas.microsoft.com/office/drawing/2014/main" id="{FDC6A59A-D9C4-EB43-81EA-A50BED0F8AF1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9027" y="759125"/>
            <a:ext cx="2863970" cy="291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83;p32">
            <a:extLst>
              <a:ext uri="{FF2B5EF4-FFF2-40B4-BE49-F238E27FC236}">
                <a16:creationId xmlns:a16="http://schemas.microsoft.com/office/drawing/2014/main" id="{71DA7C6F-1230-3143-91C3-29E7377FECCB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7" y="750497"/>
            <a:ext cx="2879102" cy="291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84;p32">
            <a:extLst>
              <a:ext uri="{FF2B5EF4-FFF2-40B4-BE49-F238E27FC236}">
                <a16:creationId xmlns:a16="http://schemas.microsoft.com/office/drawing/2014/main" id="{DF697F06-7693-574F-862A-450E1646A5C0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994" y="3733426"/>
            <a:ext cx="2908516" cy="2908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85;p32">
            <a:extLst>
              <a:ext uri="{FF2B5EF4-FFF2-40B4-BE49-F238E27FC236}">
                <a16:creationId xmlns:a16="http://schemas.microsoft.com/office/drawing/2014/main" id="{1C7EDC9D-AAD9-5E4C-85D1-3A32D39D703C}"/>
              </a:ext>
            </a:extLst>
          </p:cNvPr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774" y="3751829"/>
            <a:ext cx="2898475" cy="28560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3876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5374888" y="0"/>
            <a:ext cx="6817112" cy="1383351"/>
            <a:chOff x="7330189" y="419727"/>
            <a:chExt cx="5726245" cy="85510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8493582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210750" cy="77238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274829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4937" y="1613141"/>
            <a:ext cx="10684892" cy="574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es-ES" sz="2800" dirty="0">
                <a:latin typeface="+mj-lt"/>
              </a:rPr>
              <a:t>Importancia de los signos y síntomas en el diagnóstico de enfermedades</a:t>
            </a:r>
            <a:endParaRPr lang="en-US" sz="28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B346BE-90A3-1B42-ACA9-58B812227D45}"/>
              </a:ext>
            </a:extLst>
          </p:cNvPr>
          <p:cNvSpPr txBox="1"/>
          <p:nvPr/>
        </p:nvSpPr>
        <p:spPr>
          <a:xfrm>
            <a:off x="392885" y="2774736"/>
            <a:ext cx="12029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1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identificación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síntomas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signos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uno de los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primeros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pasos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diagnóstico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61697-E431-9940-9B2D-CD35CB95D6B2}"/>
              </a:ext>
            </a:extLst>
          </p:cNvPr>
          <p:cNvSpPr txBox="1"/>
          <p:nvPr/>
        </p:nvSpPr>
        <p:spPr>
          <a:xfrm>
            <a:off x="382163" y="3699552"/>
            <a:ext cx="9574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2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Permite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fitopatólogo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reducir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posibilidades</a:t>
            </a:r>
            <a:endParaRPr lang="en-US" sz="20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E746-C62C-1543-A97D-2E27D208F5A1}"/>
              </a:ext>
            </a:extLst>
          </p:cNvPr>
          <p:cNvSpPr txBox="1"/>
          <p:nvPr/>
        </p:nvSpPr>
        <p:spPr>
          <a:xfrm>
            <a:off x="413264" y="4363622"/>
            <a:ext cx="1190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3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uso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síntomas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signos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solos es un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método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inadecuado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diagnóstico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lang="en-US" sz="20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E5EE5-98AA-1341-B36A-9A1B1C45F66B}"/>
              </a:ext>
            </a:extLst>
          </p:cNvPr>
          <p:cNvSpPr txBox="1"/>
          <p:nvPr/>
        </p:nvSpPr>
        <p:spPr>
          <a:xfrm>
            <a:off x="420521" y="5038537"/>
            <a:ext cx="11909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4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Los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signos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suelen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ser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útiles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determinar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causal</a:t>
            </a:r>
            <a:endParaRPr lang="en-US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EA3657-2CC7-BF48-A650-2BF691AE35E7}"/>
              </a:ext>
            </a:extLst>
          </p:cNvPr>
          <p:cNvSpPr txBox="1"/>
          <p:nvPr/>
        </p:nvSpPr>
        <p:spPr>
          <a:xfrm>
            <a:off x="456806" y="5756994"/>
            <a:ext cx="119093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5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 err="1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C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ombinar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estudio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campo,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pruebas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laboratorio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y 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perspectiva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agricultor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esencial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diagnóstico</a:t>
            </a:r>
            <a:endParaRPr lang="en-US" sz="2000" dirty="0">
              <a:latin typeface="+mj-lt"/>
            </a:endParaRPr>
          </a:p>
          <a:p>
            <a:endParaRPr lang="en-US" sz="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513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336370"/>
            <a:ext cx="9591870" cy="661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s-ES" sz="3300" dirty="0"/>
              <a:t>Factores que causan enfermedades en las plantas</a:t>
            </a:r>
            <a:endParaRPr lang="en-US" sz="33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Taller 3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8067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1D792-5B9F-7544-9C66-BAAE5B4EFA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3166" y="1629833"/>
            <a:ext cx="3924300" cy="375156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FBA8EAB-F89A-9A4C-8D03-F279C2330B1D}"/>
              </a:ext>
            </a:extLst>
          </p:cNvPr>
          <p:cNvGrpSpPr/>
          <p:nvPr/>
        </p:nvGrpSpPr>
        <p:grpSpPr>
          <a:xfrm>
            <a:off x="338666" y="256824"/>
            <a:ext cx="6146801" cy="6313310"/>
            <a:chOff x="338666" y="256824"/>
            <a:chExt cx="6146801" cy="6313310"/>
          </a:xfrm>
        </p:grpSpPr>
        <p:pic>
          <p:nvPicPr>
            <p:cNvPr id="18" name="Google Shape;466;p30">
              <a:extLst>
                <a:ext uri="{FF2B5EF4-FFF2-40B4-BE49-F238E27FC236}">
                  <a16:creationId xmlns:a16="http://schemas.microsoft.com/office/drawing/2014/main" id="{47008100-5F42-DF4C-8EE5-C32CC34991C9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8666" y="256824"/>
              <a:ext cx="6045201" cy="63133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50ED49A-6BD2-CD46-B762-2BEF65E03990}"/>
                </a:ext>
              </a:extLst>
            </p:cNvPr>
            <p:cNvSpPr/>
            <p:nvPr/>
          </p:nvSpPr>
          <p:spPr>
            <a:xfrm>
              <a:off x="5046133" y="524933"/>
              <a:ext cx="1439334" cy="26585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724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465755" y="133217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2" name="Google Shape;546;p41">
            <a:extLst>
              <a:ext uri="{FF2B5EF4-FFF2-40B4-BE49-F238E27FC236}">
                <a16:creationId xmlns:a16="http://schemas.microsoft.com/office/drawing/2014/main" id="{346FDC3F-68E3-2F4E-8FB0-A1C0FC870F5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24701" y="1657350"/>
            <a:ext cx="4095750" cy="363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198088-F82B-7242-8091-1CC074FA6375}"/>
              </a:ext>
            </a:extLst>
          </p:cNvPr>
          <p:cNvGrpSpPr/>
          <p:nvPr/>
        </p:nvGrpSpPr>
        <p:grpSpPr>
          <a:xfrm>
            <a:off x="198384" y="1504984"/>
            <a:ext cx="6907266" cy="4895816"/>
            <a:chOff x="198384" y="1504984"/>
            <a:chExt cx="6907266" cy="4895816"/>
          </a:xfrm>
        </p:grpSpPr>
        <p:pic>
          <p:nvPicPr>
            <p:cNvPr id="11" name="Google Shape;546;p41">
              <a:extLst>
                <a:ext uri="{FF2B5EF4-FFF2-40B4-BE49-F238E27FC236}">
                  <a16:creationId xmlns:a16="http://schemas.microsoft.com/office/drawing/2014/main" id="{B6BD0CA0-906F-7F44-BA0D-7BC0D4253FDA}"/>
                </a:ext>
              </a:extLst>
            </p:cNvPr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384" y="1504984"/>
              <a:ext cx="6844100" cy="48958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0F921A-00C6-3844-AB7C-A40E1E86B869}"/>
                </a:ext>
              </a:extLst>
            </p:cNvPr>
            <p:cNvSpPr/>
            <p:nvPr/>
          </p:nvSpPr>
          <p:spPr>
            <a:xfrm>
              <a:off x="6572250" y="1714500"/>
              <a:ext cx="533400" cy="33147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6555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660240" y="2558894"/>
            <a:ext cx="5246010" cy="3254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no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infecciosas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son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causadas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abióticos</a:t>
            </a:r>
            <a:endParaRPr lang="en-US" dirty="0">
              <a:solidFill>
                <a:srgbClr val="C1492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914400" lvl="0">
              <a:lnSpc>
                <a:spcPct val="130000"/>
              </a:lnSpc>
            </a:pPr>
            <a:endParaRPr lang="en-US" dirty="0">
              <a:solidFill>
                <a:srgbClr val="C14929"/>
              </a:solidFill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Por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ejemplo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:</a:t>
            </a:r>
          </a:p>
          <a:p>
            <a:pPr marL="882650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Falta de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nutrientes</a:t>
            </a:r>
            <a:endParaRPr lang="en-US" dirty="0">
              <a:solidFill>
                <a:srgbClr val="191919"/>
              </a:solidFill>
              <a:latin typeface="+mj-lt"/>
            </a:endParaRPr>
          </a:p>
          <a:p>
            <a:pPr marL="882650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Falta de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humedad</a:t>
            </a:r>
            <a:endParaRPr lang="en-US" dirty="0">
              <a:solidFill>
                <a:srgbClr val="191919"/>
              </a:solidFill>
              <a:latin typeface="+mj-lt"/>
            </a:endParaRPr>
          </a:p>
          <a:p>
            <a:pPr marL="882650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solidFill>
                  <a:srgbClr val="191919"/>
                </a:solidFill>
                <a:latin typeface="+mj-lt"/>
              </a:rPr>
              <a:t>Altas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temperaturas</a:t>
            </a:r>
            <a:endParaRPr lang="en-US" dirty="0">
              <a:solidFill>
                <a:srgbClr val="191919"/>
              </a:solidFill>
              <a:latin typeface="+mj-lt"/>
            </a:endParaRPr>
          </a:p>
          <a:p>
            <a:pPr marL="882650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Falta de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oxígeno</a:t>
            </a:r>
            <a:endParaRPr lang="en-US" dirty="0">
              <a:solidFill>
                <a:srgbClr val="191919"/>
              </a:solidFill>
              <a:latin typeface="+mj-lt"/>
            </a:endParaRPr>
          </a:p>
          <a:p>
            <a:pPr marL="1036324" lvl="2">
              <a:lnSpc>
                <a:spcPct val="106363"/>
              </a:lnSpc>
              <a:buClr>
                <a:srgbClr val="191919"/>
              </a:buClr>
              <a:buSzPts val="4400"/>
            </a:pPr>
            <a:endParaRPr lang="en-US" dirty="0">
              <a:solidFill>
                <a:srgbClr val="191919"/>
              </a:solidFill>
              <a:latin typeface="+mj-lt"/>
              <a:cs typeface="Calibri" panose="020F0502020204030204" pitchFamily="34" charset="0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387619" cy="1907605"/>
            <a:chOff x="7015396" y="359765"/>
            <a:chExt cx="5387619" cy="190760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5349073" cy="1669063"/>
              <a:chOff x="6786260" y="774348"/>
              <a:chExt cx="5349073" cy="166906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58483" y="1803877"/>
                <a:ext cx="5276850" cy="6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Enfermedades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no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infecciosas</a:t>
                </a:r>
                <a:endParaRPr lang="en-US" sz="2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Young plant in the morning light">
            <a:extLst>
              <a:ext uri="{FF2B5EF4-FFF2-40B4-BE49-F238E27FC236}">
                <a16:creationId xmlns:a16="http://schemas.microsoft.com/office/drawing/2014/main" id="{38273869-1BB7-724A-8A31-F6329E71BD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49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13" name="Google Shape;561;p43">
            <a:extLst>
              <a:ext uri="{FF2B5EF4-FFF2-40B4-BE49-F238E27FC236}">
                <a16:creationId xmlns:a16="http://schemas.microsoft.com/office/drawing/2014/main" id="{DFFCE127-7251-5246-94D7-21A941E4D4C4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2401" y="2117719"/>
            <a:ext cx="3794760" cy="318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561;p43">
            <a:extLst>
              <a:ext uri="{FF2B5EF4-FFF2-40B4-BE49-F238E27FC236}">
                <a16:creationId xmlns:a16="http://schemas.microsoft.com/office/drawing/2014/main" id="{42DD471F-B3BC-D647-A6F4-2D056200F9E4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111" y="1074420"/>
            <a:ext cx="7091389" cy="55092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45715" y="491357"/>
            <a:ext cx="5726245" cy="1034319"/>
            <a:chOff x="7330189" y="419727"/>
            <a:chExt cx="5726245" cy="10343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1202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569738"/>
            <a:ext cx="5611770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9050" lvl="0">
              <a:lnSpc>
                <a:spcPct val="130000"/>
              </a:lnSpc>
              <a:buSzPts val="3300"/>
            </a:pPr>
            <a:r>
              <a:rPr lang="en-US" dirty="0">
                <a:solidFill>
                  <a:srgbClr val="191919"/>
                </a:solidFill>
                <a:latin typeface="+mj-lt"/>
              </a:rPr>
              <a:t>Las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infecciosas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son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aquellas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causadas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por la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infección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de un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patógeno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(</a:t>
            </a:r>
            <a:r>
              <a:rPr lang="en-US" dirty="0" err="1">
                <a:solidFill>
                  <a:srgbClr val="C14929"/>
                </a:solidFill>
                <a:latin typeface="+mj-lt"/>
              </a:rPr>
              <a:t>agentes</a:t>
            </a:r>
            <a:r>
              <a:rPr lang="en-US" dirty="0">
                <a:solidFill>
                  <a:srgbClr val="C1492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C14929"/>
                </a:solidFill>
                <a:latin typeface="+mj-lt"/>
              </a:rPr>
              <a:t>bióticos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)</a:t>
            </a:r>
          </a:p>
          <a:p>
            <a:pPr lvl="0">
              <a:lnSpc>
                <a:spcPct val="130000"/>
              </a:lnSpc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 marL="19050" lvl="0">
              <a:lnSpc>
                <a:spcPct val="130000"/>
              </a:lnSpc>
              <a:buClr>
                <a:schemeClr val="dk1"/>
              </a:buClr>
              <a:buSzPts val="3300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Tipos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de </a:t>
            </a:r>
            <a:r>
              <a:rPr lang="en-US" dirty="0" err="1">
                <a:solidFill>
                  <a:schemeClr val="dk1"/>
                </a:solidFill>
                <a:latin typeface="+mj-lt"/>
              </a:rPr>
              <a:t>patógenos</a:t>
            </a:r>
            <a:endParaRPr lang="en-US" dirty="0">
              <a:solidFill>
                <a:schemeClr val="dk1"/>
              </a:solidFill>
              <a:latin typeface="+mj-lt"/>
            </a:endParaRPr>
          </a:p>
          <a:p>
            <a:pPr marL="476250" lvl="1">
              <a:lnSpc>
                <a:spcPct val="130000"/>
              </a:lnSpc>
              <a:buClr>
                <a:srgbClr val="C14929"/>
              </a:buClr>
              <a:buSzPts val="3300"/>
            </a:pPr>
            <a:r>
              <a:rPr lang="en-US" dirty="0" err="1">
                <a:solidFill>
                  <a:srgbClr val="C14929"/>
                </a:solidFill>
                <a:latin typeface="+mj-lt"/>
              </a:rPr>
              <a:t>Hongos</a:t>
            </a:r>
            <a:endParaRPr lang="en-US" dirty="0">
              <a:solidFill>
                <a:srgbClr val="C14929"/>
              </a:solidFill>
              <a:latin typeface="+mj-lt"/>
            </a:endParaRPr>
          </a:p>
          <a:p>
            <a:pPr marL="476250" lvl="1">
              <a:lnSpc>
                <a:spcPct val="130000"/>
              </a:lnSpc>
              <a:buClr>
                <a:srgbClr val="C14929"/>
              </a:buClr>
              <a:buSzPts val="3300"/>
            </a:pPr>
            <a:r>
              <a:rPr lang="en-US" dirty="0" err="1">
                <a:solidFill>
                  <a:srgbClr val="C14929"/>
                </a:solidFill>
                <a:latin typeface="+mj-lt"/>
              </a:rPr>
              <a:t>Bacterias</a:t>
            </a:r>
            <a:endParaRPr lang="en-US" dirty="0">
              <a:solidFill>
                <a:srgbClr val="C14929"/>
              </a:solidFill>
              <a:latin typeface="+mj-lt"/>
            </a:endParaRPr>
          </a:p>
          <a:p>
            <a:pPr marL="476250" lvl="1">
              <a:lnSpc>
                <a:spcPct val="130000"/>
              </a:lnSpc>
              <a:buClr>
                <a:srgbClr val="C14929"/>
              </a:buClr>
              <a:buSzPts val="3300"/>
            </a:pPr>
            <a:r>
              <a:rPr lang="en-US" dirty="0">
                <a:solidFill>
                  <a:srgbClr val="C14929"/>
                </a:solidFill>
                <a:latin typeface="+mj-lt"/>
              </a:rPr>
              <a:t>Viruses</a:t>
            </a:r>
          </a:p>
          <a:p>
            <a:pPr marL="476250" lvl="1">
              <a:lnSpc>
                <a:spcPct val="130000"/>
              </a:lnSpc>
              <a:buClr>
                <a:schemeClr val="dk1"/>
              </a:buClr>
              <a:buSzPts val="3300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Viroides</a:t>
            </a:r>
            <a:endParaRPr lang="en-US" dirty="0">
              <a:solidFill>
                <a:schemeClr val="dk1"/>
              </a:solidFill>
              <a:latin typeface="+mj-lt"/>
            </a:endParaRPr>
          </a:p>
          <a:p>
            <a:pPr marL="476250" lvl="1">
              <a:lnSpc>
                <a:spcPct val="130000"/>
              </a:lnSpc>
              <a:buClr>
                <a:schemeClr val="dk1"/>
              </a:buClr>
              <a:buSzPts val="3300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Protozoos</a:t>
            </a:r>
            <a:endParaRPr lang="en-US" dirty="0">
              <a:solidFill>
                <a:schemeClr val="dk1"/>
              </a:solidFill>
              <a:latin typeface="+mj-lt"/>
            </a:endParaRPr>
          </a:p>
          <a:p>
            <a:pPr marL="1087124" lvl="2">
              <a:lnSpc>
                <a:spcPct val="130000"/>
              </a:lnSpc>
              <a:buClr>
                <a:srgbClr val="191919"/>
              </a:buClr>
              <a:buSzPts val="2800"/>
            </a:pP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58431"/>
            <a:chOff x="7015396" y="359765"/>
            <a:chExt cx="5176604" cy="19584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719889"/>
              <a:chOff x="6786260" y="774348"/>
              <a:chExt cx="4572000" cy="171988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813056" y="1756984"/>
                <a:ext cx="4539762" cy="737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Enfermedades</a:t>
                </a:r>
                <a:r>
                  <a:rPr lang="en-US" sz="33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</a:t>
                </a: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infecciosas</a:t>
                </a:r>
                <a:endParaRPr lang="en-US" sz="33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15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30462" y="1875686"/>
            <a:ext cx="5776872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s-ES" dirty="0">
                <a:latin typeface="+mj-lt"/>
              </a:rPr>
              <a:t>Los patógenos de las plantas se definen generalmente como organismos microscópicos que causan enfermedades en las plantas</a:t>
            </a: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endParaRPr lang="es-ES" dirty="0">
              <a:latin typeface="+mj-lt"/>
            </a:endParaRP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s-ES" dirty="0">
                <a:latin typeface="+mj-lt"/>
              </a:rPr>
              <a:t>Las plagas animales generalmente se definen como organismos (nematodos, moscas blancas, etc.) que se alimentan o dañan las plantas</a:t>
            </a: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endParaRPr lang="es-ES" dirty="0">
              <a:latin typeface="+mj-lt"/>
            </a:endParaRPr>
          </a:p>
          <a:p>
            <a:pPr marL="493396" lvl="1">
              <a:lnSpc>
                <a:spcPct val="148055"/>
              </a:lnSpc>
              <a:buClr>
                <a:schemeClr val="dk1"/>
              </a:buClr>
              <a:buSzPts val="2800"/>
            </a:pPr>
            <a:r>
              <a:rPr lang="es-ES" dirty="0">
                <a:latin typeface="+mj-lt"/>
              </a:rPr>
              <a:t>Aunque los </a:t>
            </a:r>
            <a:r>
              <a:rPr lang="es-ES" dirty="0" err="1">
                <a:latin typeface="+mj-lt"/>
              </a:rPr>
              <a:t>fitopatólogos</a:t>
            </a:r>
            <a:r>
              <a:rPr lang="es-ES" dirty="0">
                <a:latin typeface="+mj-lt"/>
              </a:rPr>
              <a:t> trabajan en el manejo y control de ambos grupos de organismos, se enfocan principalmente en el estudio de patógenos de las plantas </a:t>
            </a:r>
            <a:endParaRPr lang="en-US" dirty="0">
              <a:solidFill>
                <a:srgbClr val="191919"/>
              </a:solidFill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700964" y="198400"/>
            <a:ext cx="5491036" cy="1623645"/>
            <a:chOff x="6700964" y="359765"/>
            <a:chExt cx="5491036" cy="16236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700964" y="598307"/>
              <a:ext cx="5317671" cy="1385103"/>
              <a:chOff x="6433282" y="774348"/>
              <a:chExt cx="5317671" cy="138510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433282" y="1519917"/>
                <a:ext cx="5317671" cy="639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Patógenos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plantas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vs.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plagas</a:t>
                </a:r>
                <a:endParaRPr lang="en-US" sz="2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Ladybug on a leaf">
            <a:extLst>
              <a:ext uri="{FF2B5EF4-FFF2-40B4-BE49-F238E27FC236}">
                <a16:creationId xmlns:a16="http://schemas.microsoft.com/office/drawing/2014/main" id="{DEA290F3-1195-C743-B8D5-1FE0E18C38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373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296659" y="2915378"/>
            <a:ext cx="5895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n w="19050">
                  <a:noFill/>
                </a:ln>
                <a:latin typeface="+mj-lt"/>
              </a:rPr>
              <a:t>1</a:t>
            </a:r>
            <a:r>
              <a:rPr lang="id-ID" sz="2200" dirty="0">
                <a:ln w="19050">
                  <a:noFill/>
                </a:ln>
                <a:latin typeface="+mj-lt"/>
              </a:rPr>
              <a:t>. </a:t>
            </a:r>
            <a:r>
              <a:rPr lang="en-US" sz="2200" dirty="0" err="1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I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ntroducir</a:t>
            </a:r>
            <a:r>
              <a:rPr lang="en-US" sz="22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campo de la </a:t>
            </a:r>
            <a:r>
              <a:rPr lang="en-US" sz="22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fitopatología</a:t>
            </a:r>
            <a:endParaRPr lang="en-US" sz="2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296659" y="3891025"/>
            <a:ext cx="589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2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 err="1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D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istinguir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entre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signos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síntomas</a:t>
            </a:r>
            <a:endParaRPr lang="en-US" sz="20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6296659" y="4808058"/>
            <a:ext cx="5895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19050">
                  <a:noFill/>
                </a:ln>
                <a:latin typeface="+mj-lt"/>
              </a:rPr>
              <a:t>3</a:t>
            </a:r>
            <a:r>
              <a:rPr lang="id-ID" sz="2000" dirty="0">
                <a:ln w="19050">
                  <a:noFill/>
                </a:ln>
                <a:latin typeface="+mj-lt"/>
              </a:rPr>
              <a:t>. </a:t>
            </a:r>
            <a:r>
              <a:rPr lang="en-US" sz="2000" dirty="0" err="1">
                <a:ln w="19050">
                  <a:noFill/>
                </a:ln>
                <a:solidFill>
                  <a:srgbClr val="191919"/>
                </a:solidFill>
                <a:latin typeface="+mj-lt"/>
                <a:cs typeface="Arial"/>
                <a:sym typeface="Arial"/>
              </a:rPr>
              <a:t>A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prender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sobre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los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sz="2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260123" y="1801647"/>
            <a:ext cx="502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+mj-lt"/>
              </a:rPr>
              <a:t>Metas de aprendizaje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pic>
        <p:nvPicPr>
          <p:cNvPr id="3" name="Picture 2" descr="Person writing on notebook">
            <a:extLst>
              <a:ext uri="{FF2B5EF4-FFF2-40B4-BE49-F238E27FC236}">
                <a16:creationId xmlns:a16="http://schemas.microsoft.com/office/drawing/2014/main" id="{601489E5-3FEB-D24D-8661-300DCE97A6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71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8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oogle Shape;583;p45">
            <a:extLst>
              <a:ext uri="{FF2B5EF4-FFF2-40B4-BE49-F238E27FC236}">
                <a16:creationId xmlns:a16="http://schemas.microsoft.com/office/drawing/2014/main" id="{15EEC4A9-C6FE-7146-A01C-E489F2FB3965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62100" y="1314450"/>
            <a:ext cx="8075129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877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569738"/>
            <a:ext cx="5611770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dirty="0"/>
              <a:t>Algunos patógenos están restringidos a una sola especie de planta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s-ES" dirty="0"/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dirty="0"/>
              <a:t>Otros tienen una amplia gama de huéspedes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dirty="0"/>
              <a:t> 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dirty="0"/>
              <a:t>Estos patógenos pueden invadir, alimentarse y crecer dentro del huésped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s-ES" dirty="0"/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dirty="0"/>
              <a:t>Pueden propagarse y causar enfermedades en plantas sanas</a:t>
            </a:r>
            <a:endParaRPr lang="id-ID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1958431"/>
            <a:chOff x="7015396" y="359765"/>
            <a:chExt cx="5176604" cy="195843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997380" cy="1719889"/>
              <a:chOff x="6786260" y="774348"/>
              <a:chExt cx="4997380" cy="171988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064371" y="1756984"/>
                <a:ext cx="4719269" cy="737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Enfermedades</a:t>
                </a:r>
                <a:r>
                  <a:rPr lang="en-US" sz="33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</a:t>
                </a:r>
                <a:r>
                  <a:rPr lang="en-US" sz="33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infecciosas</a:t>
                </a:r>
                <a:endParaRPr lang="en-US" sz="33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9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Google Shape;598;p47">
            <a:extLst>
              <a:ext uri="{FF2B5EF4-FFF2-40B4-BE49-F238E27FC236}">
                <a16:creationId xmlns:a16="http://schemas.microsoft.com/office/drawing/2014/main" id="{1393BF8C-81D1-654C-8C75-59295BEDE6E0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74766"/>
            <a:ext cx="6244046" cy="556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98;p47">
            <a:extLst>
              <a:ext uri="{FF2B5EF4-FFF2-40B4-BE49-F238E27FC236}">
                <a16:creationId xmlns:a16="http://schemas.microsoft.com/office/drawing/2014/main" id="{2B13C7E2-CF4F-4D40-8C8D-CF7CD0061BAD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58444" y="1828800"/>
            <a:ext cx="342247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50670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18972" y="2491361"/>
            <a:ext cx="5611770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3396" lvl="1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>
                <a:latin typeface="+mj-lt"/>
              </a:rPr>
              <a:t>El </a:t>
            </a:r>
            <a:r>
              <a:rPr lang="en-US" dirty="0" err="1">
                <a:latin typeface="+mj-lt"/>
              </a:rPr>
              <a:t>inóculo</a:t>
            </a:r>
            <a:r>
              <a:rPr lang="en-US" dirty="0">
                <a:latin typeface="+mj-lt"/>
              </a:rPr>
              <a:t> es </a:t>
            </a:r>
            <a:r>
              <a:rPr lang="en-US" dirty="0" err="1">
                <a:latin typeface="+mj-lt"/>
              </a:rPr>
              <a:t>cualquier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parte</a:t>
            </a:r>
            <a:r>
              <a:rPr lang="en-US" dirty="0">
                <a:latin typeface="+mj-lt"/>
              </a:rPr>
              <a:t> del </a:t>
            </a:r>
            <a:r>
              <a:rPr lang="en-US" dirty="0" err="1">
                <a:latin typeface="+mj-lt"/>
              </a:rPr>
              <a:t>patógeno</a:t>
            </a:r>
            <a:r>
              <a:rPr lang="en-US" dirty="0">
                <a:latin typeface="+mj-lt"/>
              </a:rPr>
              <a:t> que </a:t>
            </a:r>
            <a:r>
              <a:rPr lang="en-US" dirty="0" err="1">
                <a:latin typeface="+mj-lt"/>
              </a:rPr>
              <a:t>pueda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iniciar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infección</a:t>
            </a:r>
            <a:endParaRPr lang="en-US" dirty="0">
              <a:latin typeface="+mj-lt"/>
            </a:endParaRPr>
          </a:p>
          <a:p>
            <a:pPr marL="914400" lvl="0">
              <a:lnSpc>
                <a:spcPct val="130000"/>
              </a:lnSpc>
            </a:pPr>
            <a:endParaRPr lang="en-US" dirty="0">
              <a:latin typeface="+mj-lt"/>
            </a:endParaRPr>
          </a:p>
          <a:p>
            <a:pPr marL="493396" lvl="1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Primer paso del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desarrollo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enfermedad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93396" lvl="1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Ejemplos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231054" lvl="2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Hongos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esporas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esclerocios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micelio</a:t>
            </a:r>
            <a:endParaRPr lang="en-US" dirty="0">
              <a:latin typeface="+mj-lt"/>
            </a:endParaRPr>
          </a:p>
          <a:p>
            <a:pPr marL="1231054" lvl="2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Bacterias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individuo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completo</a:t>
            </a:r>
            <a:endParaRPr lang="en-US" dirty="0">
              <a:latin typeface="+mj-lt"/>
            </a:endParaRPr>
          </a:p>
          <a:p>
            <a:pPr marL="1231054" lvl="2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Virus: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individuo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completo</a:t>
            </a:r>
            <a:endParaRPr lang="en-US" dirty="0">
              <a:latin typeface="+mj-lt"/>
            </a:endParaRPr>
          </a:p>
          <a:p>
            <a:pPr marL="1231054" lvl="2">
              <a:lnSpc>
                <a:spcPct val="130000"/>
              </a:lnSpc>
              <a:buClr>
                <a:srgbClr val="000000"/>
              </a:buClr>
              <a:buSzPts val="33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Nematodos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adultos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juveniles, huevos.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3640"/>
            <a:chOff x="7015396" y="359765"/>
            <a:chExt cx="5176604" cy="217364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8546" y="598307"/>
              <a:ext cx="4859946" cy="1935098"/>
              <a:chOff x="6750864" y="774348"/>
              <a:chExt cx="4859946" cy="193509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50864" y="1835361"/>
                <a:ext cx="48599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b="1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Producción</a:t>
                </a:r>
                <a:r>
                  <a:rPr lang="en-US" sz="4000" b="1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</a:t>
                </a:r>
                <a:r>
                  <a:rPr lang="en-US" sz="4000" b="1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inóculo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" name="Picture 5" descr="Researcher examining growth in a petrie dish">
            <a:extLst>
              <a:ext uri="{FF2B5EF4-FFF2-40B4-BE49-F238E27FC236}">
                <a16:creationId xmlns:a16="http://schemas.microsoft.com/office/drawing/2014/main" id="{0638491D-7758-C647-9552-54EC7C41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5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2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Google Shape;614;p49">
            <a:extLst>
              <a:ext uri="{FF2B5EF4-FFF2-40B4-BE49-F238E27FC236}">
                <a16:creationId xmlns:a16="http://schemas.microsoft.com/office/drawing/2014/main" id="{B1ED2D3D-DA32-3B4A-8B8D-BC92579AA0FB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640" y="1618062"/>
            <a:ext cx="9855200" cy="482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A251F2-EFCE-A740-AA89-C7039F4D6013}"/>
              </a:ext>
            </a:extLst>
          </p:cNvPr>
          <p:cNvSpPr txBox="1"/>
          <p:nvPr/>
        </p:nvSpPr>
        <p:spPr>
          <a:xfrm>
            <a:off x="719346" y="419800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s-ES" sz="4000" dirty="0">
                <a:latin typeface="+mj-lt"/>
              </a:rPr>
              <a:t>Tipos de penetración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9459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A251F2-EFCE-A740-AA89-C7039F4D6013}"/>
              </a:ext>
            </a:extLst>
          </p:cNvPr>
          <p:cNvSpPr txBox="1"/>
          <p:nvPr/>
        </p:nvSpPr>
        <p:spPr>
          <a:xfrm>
            <a:off x="719346" y="379160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s-ES" sz="4000" dirty="0">
                <a:latin typeface="+mj-lt"/>
              </a:rPr>
              <a:t>Tipos de penetración</a:t>
            </a:r>
            <a:endParaRPr lang="en-US" sz="4000" dirty="0">
              <a:latin typeface="+mj-lt"/>
            </a:endParaRPr>
          </a:p>
        </p:txBody>
      </p:sp>
      <p:pic>
        <p:nvPicPr>
          <p:cNvPr id="10" name="Google Shape;623;p50">
            <a:extLst>
              <a:ext uri="{FF2B5EF4-FFF2-40B4-BE49-F238E27FC236}">
                <a16:creationId xmlns:a16="http://schemas.microsoft.com/office/drawing/2014/main" id="{CC620F63-E3F9-E348-BB06-C67548D6355F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2674" y="1533832"/>
            <a:ext cx="9189566" cy="5141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99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339292" y="2877441"/>
            <a:ext cx="5611770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inóculo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un punto 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otro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denomina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C14929"/>
                </a:solidFill>
                <a:latin typeface="+mj-lt"/>
                <a:ea typeface="Arial"/>
                <a:cs typeface="Arial"/>
                <a:sym typeface="Arial"/>
              </a:rPr>
              <a:t>diseminación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C1492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Este paso es fundamental para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continuar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vida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Dos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tipos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Activo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Pasivo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2999"/>
            <a:chOff x="7015396" y="359765"/>
            <a:chExt cx="5176604" cy="21729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18546" y="598307"/>
              <a:ext cx="4859946" cy="1934457"/>
              <a:chOff x="6750864" y="774348"/>
              <a:chExt cx="4859946" cy="19344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750864" y="18353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Diseminación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Picture 13" descr="Fields of wheat">
            <a:extLst>
              <a:ext uri="{FF2B5EF4-FFF2-40B4-BE49-F238E27FC236}">
                <a16:creationId xmlns:a16="http://schemas.microsoft.com/office/drawing/2014/main" id="{55A19B3E-CF7C-5B4A-B333-CDBDBD1E0A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6"/>
          <a:stretch/>
        </p:blipFill>
        <p:spPr>
          <a:xfrm>
            <a:off x="0" y="-118533"/>
            <a:ext cx="6553200" cy="69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14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106097" y="2572641"/>
            <a:ext cx="5945226" cy="366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activa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se produce 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través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propio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patógeno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o de la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fuente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a la que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pertenece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No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intervienen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externos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latin typeface="+mj-lt"/>
              <a:ea typeface="Arial"/>
              <a:cs typeface="Arial"/>
              <a:sym typeface="Arial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Ejemplo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ea typeface="Arial"/>
                <a:cs typeface="Arial"/>
                <a:sym typeface="Arial"/>
              </a:rPr>
              <a:t>nemátodos</a:t>
            </a:r>
            <a:r>
              <a:rPr lang="en-US" dirty="0">
                <a:ea typeface="Arial"/>
                <a:cs typeface="Arial"/>
                <a:sym typeface="Arial"/>
              </a:rPr>
              <a:t> a </a:t>
            </a:r>
            <a:r>
              <a:rPr lang="en-US" dirty="0" err="1">
                <a:ea typeface="Arial"/>
                <a:cs typeface="Arial"/>
                <a:sym typeface="Arial"/>
              </a:rPr>
              <a:t>través</a:t>
            </a:r>
            <a:r>
              <a:rPr lang="en-US" dirty="0"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ea typeface="Arial"/>
                <a:cs typeface="Arial"/>
                <a:sym typeface="Arial"/>
              </a:rPr>
              <a:t>suelo</a:t>
            </a:r>
            <a:endParaRPr lang="en-US" dirty="0"/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Contacto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raíz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raíz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  <a:p>
            <a:pPr marL="1180254" lvl="2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bacteriano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</a:rPr>
              <a:t>hacía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señales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químicas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004307"/>
            <a:chOff x="0" y="359765"/>
            <a:chExt cx="12192000" cy="200430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42813" y="598307"/>
              <a:ext cx="5183129" cy="1765765"/>
              <a:chOff x="6175131" y="774348"/>
              <a:chExt cx="5183129" cy="176576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75131" y="1666028"/>
                <a:ext cx="4859946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Diseminación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activa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5757333" y="1422400"/>
            <a:ext cx="0" cy="54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DB9-A779-514A-A613-2C4A77DB77DB}"/>
              </a:ext>
            </a:extLst>
          </p:cNvPr>
          <p:cNvSpPr txBox="1"/>
          <p:nvPr/>
        </p:nvSpPr>
        <p:spPr>
          <a:xfrm>
            <a:off x="431480" y="1489987"/>
            <a:ext cx="4859946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Diseminación</a:t>
            </a:r>
            <a:r>
              <a:rPr lang="en-US" sz="4000" dirty="0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 </a:t>
            </a:r>
            <a:r>
              <a:rPr lang="en-US" sz="4000" dirty="0" err="1">
                <a:solidFill>
                  <a:srgbClr val="191919"/>
                </a:solidFill>
                <a:latin typeface="+mj-lt"/>
                <a:ea typeface="Open Sans ExtraBold"/>
                <a:cs typeface="Open Sans ExtraBold"/>
                <a:sym typeface="Open Sans ExtraBold"/>
              </a:rPr>
              <a:t>pasiva</a:t>
            </a:r>
            <a:endParaRPr lang="en-US" sz="40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58F1-2499-6048-AC05-B6F9DD9090EF}"/>
              </a:ext>
            </a:extLst>
          </p:cNvPr>
          <p:cNvSpPr txBox="1"/>
          <p:nvPr/>
        </p:nvSpPr>
        <p:spPr>
          <a:xfrm>
            <a:off x="0" y="2521841"/>
            <a:ext cx="5611770" cy="2944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7826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pasiva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es un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inóculo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a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través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externos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77826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externos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007535" lvl="2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Viento</a:t>
            </a:r>
            <a:endParaRPr lang="en-US" dirty="0">
              <a:latin typeface="+mj-lt"/>
            </a:endParaRPr>
          </a:p>
          <a:p>
            <a:pPr marL="1007535" lvl="2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Agua</a:t>
            </a:r>
            <a:endParaRPr lang="en-US" dirty="0">
              <a:latin typeface="+mj-lt"/>
              <a:sym typeface="Arial"/>
            </a:endParaRPr>
          </a:p>
          <a:p>
            <a:pPr marL="1007535" lvl="2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Vectores</a:t>
            </a:r>
            <a:endParaRPr lang="en-US" dirty="0">
              <a:latin typeface="+mj-lt"/>
            </a:endParaRPr>
          </a:p>
          <a:p>
            <a:pPr marL="1007535" lvl="2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Prácticas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agrícolas</a:t>
            </a: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7587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284774"/>
            <a:ext cx="5611770" cy="4384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2432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Muchos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sobrevivir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sin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necesidad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un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huésped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metabólico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activo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92432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Fuentes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004153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Restos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  <a:p>
            <a:pPr marL="1004153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Tierra</a:t>
            </a:r>
            <a:endParaRPr lang="en-US" dirty="0">
              <a:latin typeface="+mj-lt"/>
            </a:endParaRPr>
          </a:p>
          <a:p>
            <a:pPr marL="1004153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>
                <a:latin typeface="+mj-lt"/>
                <a:ea typeface="Arial"/>
                <a:cs typeface="Arial"/>
                <a:sym typeface="Arial"/>
              </a:rPr>
              <a:t>Material de </a:t>
            </a:r>
            <a:r>
              <a:rPr lang="en-US" dirty="0" err="1">
                <a:latin typeface="+mj-lt"/>
                <a:ea typeface="Arial"/>
                <a:cs typeface="Arial"/>
                <a:sym typeface="Arial"/>
              </a:rPr>
              <a:t>propagación</a:t>
            </a:r>
            <a:endParaRPr lang="en-US" dirty="0">
              <a:latin typeface="+mj-lt"/>
            </a:endParaRPr>
          </a:p>
          <a:p>
            <a:pPr marL="1004153" lvl="2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Insectos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392432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Algunos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patógenos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producen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estructuras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especializadas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que les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permiten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sobrevivir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(“sclerotia”,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clamidiosporas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)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Supervivencia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 descr="Turf of partially unrolled grass on bare soil, adjacent to laid grass, with trees in distance">
            <a:extLst>
              <a:ext uri="{FF2B5EF4-FFF2-40B4-BE49-F238E27FC236}">
                <a16:creationId xmlns:a16="http://schemas.microsoft.com/office/drawing/2014/main" id="{4515AA78-274E-1448-BB3A-FF798913FF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88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88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119158" y="2843574"/>
            <a:ext cx="5611770" cy="246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s-ES" sz="2000" dirty="0">
                <a:latin typeface="+mj-lt"/>
              </a:rPr>
              <a:t>El conocimiento de estos mecanismos es fundamental para el control eficaz de las enfermedades de las plantas</a:t>
            </a:r>
          </a:p>
          <a:p>
            <a:pPr lvl="0">
              <a:lnSpc>
                <a:spcPct val="130000"/>
              </a:lnSpc>
            </a:pPr>
            <a:endParaRPr lang="es-E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r>
              <a:rPr lang="es-ES" sz="2000" dirty="0">
                <a:latin typeface="+mj-lt"/>
              </a:rPr>
              <a:t>Permite a los científicos manejar y controlar estas enfermedades</a:t>
            </a:r>
            <a:endParaRPr lang="en-US" sz="20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5685692" y="359765"/>
            <a:ext cx="6658708" cy="1932612"/>
            <a:chOff x="5685692" y="359765"/>
            <a:chExt cx="6658708" cy="193261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5685692" y="598307"/>
              <a:ext cx="6658708" cy="1694070"/>
              <a:chOff x="5418010" y="774348"/>
              <a:chExt cx="6658708" cy="169407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5418010" y="1789771"/>
                <a:ext cx="6658708" cy="678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s-ES" sz="3000" dirty="0">
                    <a:latin typeface="+mj-lt"/>
                  </a:rPr>
                  <a:t>Importancia del ciclo de enfermedades</a:t>
                </a:r>
                <a:endParaRPr lang="en-US" sz="3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197600" y="1409076"/>
              <a:ext cx="585449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598;p47">
            <a:extLst>
              <a:ext uri="{FF2B5EF4-FFF2-40B4-BE49-F238E27FC236}">
                <a16:creationId xmlns:a16="http://schemas.microsoft.com/office/drawing/2014/main" id="{0B1AAE7F-91F3-F443-B7F8-39F3F858277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199" y="659431"/>
            <a:ext cx="5702179" cy="5564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1717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untain scenery with tea fields">
            <a:extLst>
              <a:ext uri="{FF2B5EF4-FFF2-40B4-BE49-F238E27FC236}">
                <a16:creationId xmlns:a16="http://schemas.microsoft.com/office/drawing/2014/main" id="{609E9401-F47E-0844-9308-FE42C7CB63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057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E3A254-1806-4B45-8A22-070E2EB74BBF}"/>
              </a:ext>
            </a:extLst>
          </p:cNvPr>
          <p:cNvSpPr txBox="1"/>
          <p:nvPr/>
        </p:nvSpPr>
        <p:spPr>
          <a:xfrm>
            <a:off x="499276" y="5137078"/>
            <a:ext cx="9591870" cy="914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48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Introducción</a:t>
            </a:r>
            <a:r>
              <a:rPr lang="en-US" sz="48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 a la </a:t>
            </a:r>
            <a:r>
              <a:rPr lang="en-US" sz="48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fitopatología</a:t>
            </a:r>
            <a:endParaRPr lang="en-US" sz="4800" dirty="0"/>
          </a:p>
        </p:txBody>
      </p:sp>
      <p:sp>
        <p:nvSpPr>
          <p:cNvPr id="10" name="Google Shape;88;p1">
            <a:extLst>
              <a:ext uri="{FF2B5EF4-FFF2-40B4-BE49-F238E27FC236}">
                <a16:creationId xmlns:a16="http://schemas.microsoft.com/office/drawing/2014/main" id="{996CC7DB-362F-8942-8FBA-182762742F6D}"/>
              </a:ext>
            </a:extLst>
          </p:cNvPr>
          <p:cNvSpPr txBox="1"/>
          <p:nvPr/>
        </p:nvSpPr>
        <p:spPr>
          <a:xfrm>
            <a:off x="650067" y="6092512"/>
            <a:ext cx="87162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Taller 1</a:t>
            </a:r>
            <a:endParaRPr sz="2800" b="0" i="0" u="none" strike="noStrike" cap="none" dirty="0">
              <a:solidFill>
                <a:srgbClr val="191919"/>
              </a:solidFill>
              <a:latin typeface="+mj-lt"/>
              <a:ea typeface="Arimo"/>
              <a:cs typeface="Arimo"/>
              <a:sym typeface="Arimo"/>
            </a:endParaRPr>
          </a:p>
        </p:txBody>
      </p:sp>
      <p:pic>
        <p:nvPicPr>
          <p:cNvPr id="11" name="Google Shape;89;p1">
            <a:extLst>
              <a:ext uri="{FF2B5EF4-FFF2-40B4-BE49-F238E27FC236}">
                <a16:creationId xmlns:a16="http://schemas.microsoft.com/office/drawing/2014/main" id="{FBB977FD-B79E-554C-8221-AD583DB9F6AE}"/>
              </a:ext>
            </a:extLst>
          </p:cNvPr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3756" y="5155700"/>
            <a:ext cx="2095422" cy="1503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4400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284774"/>
            <a:ext cx="5611770" cy="258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Organismos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eucariotas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pertenecientes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Reino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los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Hongos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Cosmopolita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mayoritariamente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terrestre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 de 10,000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especies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causan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0" i="0" u="none" strike="noStrike" cap="none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Hongos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673;p56">
            <a:extLst>
              <a:ext uri="{FF2B5EF4-FFF2-40B4-BE49-F238E27FC236}">
                <a16:creationId xmlns:a16="http://schemas.microsoft.com/office/drawing/2014/main" id="{10195C01-E9D0-294B-937F-75B04D62D6FA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16"/>
          <a:stretch/>
        </p:blipFill>
        <p:spPr>
          <a:xfrm>
            <a:off x="0" y="0"/>
            <a:ext cx="6468533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3132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682;p57">
            <a:extLst>
              <a:ext uri="{FF2B5EF4-FFF2-40B4-BE49-F238E27FC236}">
                <a16:creationId xmlns:a16="http://schemas.microsoft.com/office/drawing/2014/main" id="{7049A936-BA53-1142-AF95-332CF1B64141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7816" y="2139430"/>
            <a:ext cx="4507319" cy="413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83;p57">
            <a:extLst>
              <a:ext uri="{FF2B5EF4-FFF2-40B4-BE49-F238E27FC236}">
                <a16:creationId xmlns:a16="http://schemas.microsoft.com/office/drawing/2014/main" id="{FF981DE9-C295-DE4C-9935-25A6BE1AF0B4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4514" y="2352081"/>
            <a:ext cx="4091234" cy="394239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Morfología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3231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b="0" i="0" u="none" strike="noStrike" cap="none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Reproducción</a:t>
            </a:r>
            <a:endParaRPr lang="en-US" sz="4000" dirty="0">
              <a:latin typeface="+mj-lt"/>
            </a:endParaRPr>
          </a:p>
        </p:txBody>
      </p:sp>
      <p:pic>
        <p:nvPicPr>
          <p:cNvPr id="10" name="Google Shape;691;p58">
            <a:extLst>
              <a:ext uri="{FF2B5EF4-FFF2-40B4-BE49-F238E27FC236}">
                <a16:creationId xmlns:a16="http://schemas.microsoft.com/office/drawing/2014/main" id="{B3A7D3A6-81E4-F343-904C-EE8AA4192692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0026" y="1573619"/>
            <a:ext cx="8818616" cy="4933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754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10363" y="2843574"/>
            <a:ext cx="11220565" cy="2583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9261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depende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condiciones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ambientales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temperatura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humedad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29261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mayormente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pasiva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mediante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uso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externos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agua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aire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equipos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contaminados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29261" lvl="1">
              <a:lnSpc>
                <a:spcPct val="130000"/>
              </a:lnSpc>
              <a:buClr>
                <a:srgbClr val="191919"/>
              </a:buClr>
              <a:buSzPts val="35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identificación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basa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combinación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características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morfológicas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(forma,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tamaño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esporas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etc.)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pruebas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moleculares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1395046" y="598307"/>
              <a:ext cx="10230896" cy="1879966"/>
              <a:chOff x="1127364" y="774348"/>
              <a:chExt cx="10230896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1127364" y="1780229"/>
                <a:ext cx="9507415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Supervivencia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,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diseminación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e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identificación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635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461238"/>
            <a:ext cx="561177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s-ES" sz="2000" dirty="0">
                <a:latin typeface="+mj-lt"/>
              </a:rPr>
              <a:t>Organismos que no pertenecen al Reino de los Hongos pero comparten características comunes 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s-ES" sz="2000" dirty="0">
                <a:latin typeface="+mj-lt"/>
              </a:rPr>
              <a:t>A menudo se clasifican erróneamente como hongos</a:t>
            </a: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s-ES" sz="2000" dirty="0">
              <a:latin typeface="+mj-lt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s-ES" sz="2000" dirty="0">
                <a:latin typeface="+mj-lt"/>
              </a:rPr>
              <a:t>Incluye moho de limo, moho acuáticos, etc.</a:t>
            </a:r>
            <a:endParaRPr lang="en-US" sz="2000" b="0" i="0" u="none" strike="noStrike" cap="none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4274"/>
            <a:chOff x="6950812" y="156565"/>
            <a:chExt cx="5241188" cy="19242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5732"/>
              <a:chOff x="6683130" y="571148"/>
              <a:chExt cx="4859946" cy="168573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7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b="0" i="0" u="none" strike="noStrike" cap="none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Fungi-like organisms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Watch Mycologist Explains How a Slime Mold Can Solve Mazes | Currents |  WIRED">
            <a:extLst>
              <a:ext uri="{FF2B5EF4-FFF2-40B4-BE49-F238E27FC236}">
                <a16:creationId xmlns:a16="http://schemas.microsoft.com/office/drawing/2014/main" id="{8691CE31-8A65-364B-B165-9C9942AF3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481011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8376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5961718" y="2765146"/>
            <a:ext cx="5877356" cy="326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s-ES" sz="2000" dirty="0">
                <a:latin typeface="+mj-lt"/>
              </a:rPr>
              <a:t>Eucariotas similares a hongos Micelio compuesto de celulosa </a:t>
            </a: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endParaRPr lang="es-ES" sz="2000" dirty="0">
              <a:latin typeface="+mj-lt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s-ES" sz="2000" dirty="0">
                <a:latin typeface="+mj-lt"/>
              </a:rPr>
              <a:t>Se reproducen sexual y asexualmente Produce zoosporas y </a:t>
            </a:r>
            <a:r>
              <a:rPr lang="es-ES" sz="2000" dirty="0" err="1">
                <a:latin typeface="+mj-lt"/>
              </a:rPr>
              <a:t>oosporas</a:t>
            </a:r>
            <a:endParaRPr lang="es-ES" sz="2000" dirty="0">
              <a:latin typeface="+mj-lt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endParaRPr lang="es-ES" sz="2000" dirty="0">
              <a:latin typeface="+mj-lt"/>
            </a:endParaRPr>
          </a:p>
          <a:p>
            <a:pPr marL="409576" lvl="1">
              <a:lnSpc>
                <a:spcPct val="130000"/>
              </a:lnSpc>
              <a:buClr>
                <a:srgbClr val="191919"/>
              </a:buClr>
              <a:buSzPts val="3000"/>
            </a:pPr>
            <a:r>
              <a:rPr lang="es-ES" sz="2000" dirty="0">
                <a:latin typeface="+mj-lt"/>
              </a:rPr>
              <a:t>Los peores patógenos de plantas: </a:t>
            </a:r>
            <a:r>
              <a:rPr lang="es-ES" sz="2000" i="1" dirty="0" err="1">
                <a:latin typeface="+mj-lt"/>
              </a:rPr>
              <a:t>Pythium</a:t>
            </a:r>
            <a:r>
              <a:rPr lang="es-ES" sz="2000" dirty="0">
                <a:latin typeface="+mj-lt"/>
              </a:rPr>
              <a:t> y </a:t>
            </a:r>
            <a:r>
              <a:rPr lang="es-ES" sz="2000" i="1" dirty="0" err="1">
                <a:latin typeface="+mj-lt"/>
              </a:rPr>
              <a:t>Phytophthora</a:t>
            </a:r>
            <a:endParaRPr lang="en-US" sz="2000" i="1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003666"/>
            <a:chOff x="0" y="359765"/>
            <a:chExt cx="12192000" cy="200366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442813" y="598307"/>
              <a:ext cx="5183129" cy="1765124"/>
              <a:chOff x="6175131" y="774348"/>
              <a:chExt cx="5183129" cy="1765124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175131" y="1666028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4000" b="0" i="0" u="none" strike="noStrike" cap="none" dirty="0">
                    <a:solidFill>
                      <a:srgbClr val="191919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Oomycetes</a:t>
                </a:r>
                <a:endParaRPr lang="en-US" sz="40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F58421-7A91-EF48-BD84-A15D0C079277}"/>
              </a:ext>
            </a:extLst>
          </p:cNvPr>
          <p:cNvCxnSpPr/>
          <p:nvPr/>
        </p:nvCxnSpPr>
        <p:spPr>
          <a:xfrm>
            <a:off x="5757333" y="1422400"/>
            <a:ext cx="0" cy="543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115DB9-A779-514A-A613-2C4A77DB77DB}"/>
              </a:ext>
            </a:extLst>
          </p:cNvPr>
          <p:cNvSpPr txBox="1"/>
          <p:nvPr/>
        </p:nvSpPr>
        <p:spPr>
          <a:xfrm>
            <a:off x="431480" y="1489987"/>
            <a:ext cx="4859946" cy="873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n-US" sz="4000" b="0" i="0" u="none" strike="noStrike" cap="none" dirty="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Myxomycetes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6658F1-2499-6048-AC05-B6F9DD9090EF}"/>
              </a:ext>
            </a:extLst>
          </p:cNvPr>
          <p:cNvSpPr txBox="1"/>
          <p:nvPr/>
        </p:nvSpPr>
        <p:spPr>
          <a:xfrm>
            <a:off x="0" y="2756302"/>
            <a:ext cx="5611770" cy="326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sz="2000" dirty="0">
                <a:latin typeface="+mj-lt"/>
              </a:rPr>
              <a:t>Mohos mucilaginosos pertenecientes a los protozoos 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sz="2000" dirty="0">
                <a:latin typeface="+mj-lt"/>
              </a:rPr>
              <a:t>El cuerpo es un plasmodio y produce zoosporas. Causan enfermedades al crecer externamente en la superficie de las plantas </a:t>
            </a: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endParaRPr lang="es-ES" sz="2000" dirty="0">
              <a:latin typeface="+mj-lt"/>
            </a:endParaRPr>
          </a:p>
          <a:p>
            <a:pPr marL="442596" lvl="1">
              <a:lnSpc>
                <a:spcPct val="130000"/>
              </a:lnSpc>
              <a:buClr>
                <a:srgbClr val="191919"/>
              </a:buClr>
              <a:buSzPts val="4100"/>
            </a:pPr>
            <a:r>
              <a:rPr lang="es-ES" sz="2000" dirty="0">
                <a:latin typeface="+mj-lt"/>
              </a:rPr>
              <a:t>Común en clima cálido después de fuertes lluvias</a:t>
            </a:r>
            <a:endParaRPr lang="en-US" sz="2000" dirty="0">
              <a:solidFill>
                <a:srgbClr val="191919"/>
              </a:solidFill>
              <a:latin typeface="+mj-l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0428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Organismos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procariotas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grupo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grande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procariotas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fitopatógenos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 sabe que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unas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100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especies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causan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0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Bacteria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 descr="Researcher examining growth in a petrie dish">
            <a:extLst>
              <a:ext uri="{FF2B5EF4-FFF2-40B4-BE49-F238E27FC236}">
                <a16:creationId xmlns:a16="http://schemas.microsoft.com/office/drawing/2014/main" id="{0C443AE1-7E4C-EF43-8C88-B882C757C0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05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57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5A0795-29EA-604A-9EC9-B5E06B1EF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7433" y="1432378"/>
            <a:ext cx="9072467" cy="4907773"/>
          </a:xfrm>
          <a:prstGeom prst="rect">
            <a:avLst/>
          </a:prstGeom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B4B6A8F9-84AB-864D-A2E5-334B2F88B9EF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18596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Morfología</a:t>
            </a:r>
            <a:endParaRPr lang="en-US" sz="4000" dirty="0">
              <a:latin typeface="+mj-lt"/>
            </a:endParaRPr>
          </a:p>
        </p:txBody>
      </p:sp>
      <p:pic>
        <p:nvPicPr>
          <p:cNvPr id="10" name="Google Shape;736;p63">
            <a:extLst>
              <a:ext uri="{FF2B5EF4-FFF2-40B4-BE49-F238E27FC236}">
                <a16:creationId xmlns:a16="http://schemas.microsoft.com/office/drawing/2014/main" id="{A80F7301-5B4E-F641-9447-4466404BA8B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2226" y="1379620"/>
            <a:ext cx="7401164" cy="534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822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Reproducción</a:t>
            </a:r>
            <a:endParaRPr lang="en-US" sz="4000" dirty="0">
              <a:latin typeface="+mj-lt"/>
            </a:endParaRPr>
          </a:p>
        </p:txBody>
      </p:sp>
      <p:pic>
        <p:nvPicPr>
          <p:cNvPr id="9" name="Google Shape;744;p64">
            <a:extLst>
              <a:ext uri="{FF2B5EF4-FFF2-40B4-BE49-F238E27FC236}">
                <a16:creationId xmlns:a16="http://schemas.microsoft.com/office/drawing/2014/main" id="{F7A594C9-9B65-C44E-955C-0B072A667B8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5623" y="1666568"/>
            <a:ext cx="7384051" cy="4877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DBD3D921-497F-F242-8FB7-D20252547D4C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2999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ws of cabbages growing in field">
            <a:extLst>
              <a:ext uri="{FF2B5EF4-FFF2-40B4-BE49-F238E27FC236}">
                <a16:creationId xmlns:a16="http://schemas.microsoft.com/office/drawing/2014/main" id="{407B96EB-C323-7147-B5B8-5B3BDC25CD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1028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61579" y="2749609"/>
            <a:ext cx="5630421" cy="4024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7996" lvl="1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fitopatología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 la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ciencia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que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estudia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7996" lvl="1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Intenta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mejorar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posibilidades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67996" lvl="1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Se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concentra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:</a:t>
            </a:r>
            <a:endParaRPr lang="en-US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Encontrar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la causa</a:t>
            </a:r>
            <a:endParaRPr lang="en-US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Describiendo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mecanismo</a:t>
            </a:r>
            <a:endParaRPr lang="en-US" dirty="0">
              <a:latin typeface="+mj-lt"/>
            </a:endParaRPr>
          </a:p>
          <a:p>
            <a:pPr marL="1205654" lvl="2">
              <a:lnSpc>
                <a:spcPct val="130000"/>
              </a:lnSpc>
              <a:buClr>
                <a:srgbClr val="000000"/>
              </a:buClr>
              <a:buSzPts val="3700"/>
            </a:pP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Buscando</a:t>
            </a: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soluciones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7015396" y="359765"/>
            <a:ext cx="5176604" cy="2171463"/>
            <a:chOff x="7015396" y="359765"/>
            <a:chExt cx="5176604" cy="217146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053942" y="598307"/>
              <a:ext cx="4572000" cy="1932921"/>
              <a:chOff x="6786260" y="774348"/>
              <a:chExt cx="4572000" cy="193292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1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Fitopatología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425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628421"/>
            <a:ext cx="11220565" cy="3304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5611" lvl="1">
              <a:lnSpc>
                <a:spcPct val="130000"/>
              </a:lnSpc>
              <a:buClr>
                <a:srgbClr val="191919"/>
              </a:buClr>
              <a:buSzPts val="34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sobrevivir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semillas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partes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 planta 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35611" lvl="1">
              <a:lnSpc>
                <a:spcPct val="130000"/>
              </a:lnSpc>
              <a:buClr>
                <a:srgbClr val="191919"/>
              </a:buClr>
              <a:buSzPts val="34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</a:p>
          <a:p>
            <a:pPr marL="435611" lvl="1">
              <a:lnSpc>
                <a:spcPct val="130000"/>
              </a:lnSpc>
              <a:buClr>
                <a:srgbClr val="191919"/>
              </a:buClr>
              <a:buSzPts val="34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depende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condiciones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ambientales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35611" lvl="1">
              <a:lnSpc>
                <a:spcPct val="130000"/>
              </a:lnSpc>
              <a:buClr>
                <a:srgbClr val="191919"/>
              </a:buClr>
              <a:buSzPts val="34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mayormente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pasiva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mediante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uso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agentes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externos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agua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insectos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equipos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contaminados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35611" lvl="1">
              <a:lnSpc>
                <a:spcPct val="130000"/>
              </a:lnSpc>
              <a:buClr>
                <a:srgbClr val="191919"/>
              </a:buClr>
              <a:buSzPts val="34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identificación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basa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combinación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características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morfológicas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pruebas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moleculares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composición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química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reacciones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serológicas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actividad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enzimática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1430215" y="598307"/>
              <a:ext cx="10195727" cy="1879966"/>
              <a:chOff x="1162533" y="774348"/>
              <a:chExt cx="10195727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1162533" y="1780229"/>
                <a:ext cx="9835661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Supervivencia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,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diseminación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e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identificación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5901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Nucleoproteína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que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multiplica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solo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células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vivas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Solo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microscopios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especializados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Compuesto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ARN o ADN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69799"/>
            <a:chOff x="6950812" y="156565"/>
            <a:chExt cx="5241188" cy="19697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731257"/>
              <a:chOff x="6683130" y="571148"/>
              <a:chExt cx="4859946" cy="17312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73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b="0" i="0" u="none" strike="noStrike" cap="none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Virus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 descr="Man working in laboratory">
            <a:extLst>
              <a:ext uri="{FF2B5EF4-FFF2-40B4-BE49-F238E27FC236}">
                <a16:creationId xmlns:a16="http://schemas.microsoft.com/office/drawing/2014/main" id="{19713E78-5819-6446-ABA2-90AFAE9F8F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75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91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5A0795-29EA-604A-9EC9-B5E06B1EF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7433" y="1432378"/>
            <a:ext cx="9072467" cy="4907773"/>
          </a:xfrm>
          <a:prstGeom prst="rect">
            <a:avLst/>
          </a:prstGeom>
        </p:spPr>
      </p:pic>
      <p:sp>
        <p:nvSpPr>
          <p:cNvPr id="11" name="Google Shape;772;p67">
            <a:extLst>
              <a:ext uri="{FF2B5EF4-FFF2-40B4-BE49-F238E27FC236}">
                <a16:creationId xmlns:a16="http://schemas.microsoft.com/office/drawing/2014/main" id="{B4B6A8F9-84AB-864D-A2E5-334B2F88B9EF}"/>
              </a:ext>
            </a:extLst>
          </p:cNvPr>
          <p:cNvSpPr txBox="1"/>
          <p:nvPr/>
        </p:nvSpPr>
        <p:spPr>
          <a:xfrm>
            <a:off x="9231970" y="6471440"/>
            <a:ext cx="34980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Template from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354823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048E9889-4D01-A44D-B1EC-B08138DDC76A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Morfología</a:t>
            </a:r>
            <a:endParaRPr lang="en-US" sz="4000" dirty="0">
              <a:latin typeface="+mj-lt"/>
            </a:endParaRPr>
          </a:p>
        </p:txBody>
      </p:sp>
      <p:pic>
        <p:nvPicPr>
          <p:cNvPr id="9" name="Google Shape;770;p67">
            <a:extLst>
              <a:ext uri="{FF2B5EF4-FFF2-40B4-BE49-F238E27FC236}">
                <a16:creationId xmlns:a16="http://schemas.microsoft.com/office/drawing/2014/main" id="{235F0B24-59BD-F146-A722-933846525BA7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8800" y="1595718"/>
            <a:ext cx="8422470" cy="52622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071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AB2EB60-21E6-D947-8DDD-F9CC676BA134}"/>
              </a:ext>
            </a:extLst>
          </p:cNvPr>
          <p:cNvGrpSpPr/>
          <p:nvPr/>
        </p:nvGrpSpPr>
        <p:grpSpPr>
          <a:xfrm>
            <a:off x="6164765" y="186557"/>
            <a:ext cx="5726245" cy="939069"/>
            <a:chOff x="7330189" y="419727"/>
            <a:chExt cx="5726245" cy="93906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96445B-0A5A-5148-9FFE-A879E33A86D6}"/>
                </a:ext>
              </a:extLst>
            </p:cNvPr>
            <p:cNvSpPr txBox="1"/>
            <p:nvPr/>
          </p:nvSpPr>
          <p:spPr>
            <a:xfrm>
              <a:off x="7825409" y="673383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18" name="Google Shape;89;p1">
              <a:extLst>
                <a:ext uri="{FF2B5EF4-FFF2-40B4-BE49-F238E27FC236}">
                  <a16:creationId xmlns:a16="http://schemas.microsoft.com/office/drawing/2014/main" id="{34223BE7-2C1E-A448-A3BB-0031F163BFAD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572B0D-3408-BD4C-B415-BD303A9B8A37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35879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C20ABA-E182-1A44-8030-804CA51F8324}"/>
              </a:ext>
            </a:extLst>
          </p:cNvPr>
          <p:cNvSpPr txBox="1"/>
          <p:nvPr/>
        </p:nvSpPr>
        <p:spPr>
          <a:xfrm>
            <a:off x="719346" y="419800"/>
            <a:ext cx="4859946" cy="87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4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Reproducción</a:t>
            </a:r>
            <a:endParaRPr lang="en-US" sz="4000" dirty="0">
              <a:latin typeface="+mj-lt"/>
            </a:endParaRPr>
          </a:p>
        </p:txBody>
      </p:sp>
      <p:sp>
        <p:nvSpPr>
          <p:cNvPr id="12" name="Google Shape;215;p8">
            <a:extLst>
              <a:ext uri="{FF2B5EF4-FFF2-40B4-BE49-F238E27FC236}">
                <a16:creationId xmlns:a16="http://schemas.microsoft.com/office/drawing/2014/main" id="{CADBAFCF-AB5F-4D40-91E0-25148A567D46}"/>
              </a:ext>
            </a:extLst>
          </p:cNvPr>
          <p:cNvSpPr txBox="1"/>
          <p:nvPr/>
        </p:nvSpPr>
        <p:spPr>
          <a:xfrm>
            <a:off x="9072923" y="6482236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15F909-EEBA-FC4B-9F92-3A3259CE43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81" y="1538514"/>
            <a:ext cx="9013209" cy="484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852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61375" y="2792544"/>
            <a:ext cx="11220565" cy="2223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realiza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principalmente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mediante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uso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un vector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Pocos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requieren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 largo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plazo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medio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ambiente</a:t>
            </a:r>
            <a:endParaRPr lang="en-US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identificación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basa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determinación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propiedades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virus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mediante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pruebas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patogenicidad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ensayos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transmisión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características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morfológicas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procedimientos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inmunológicos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de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ácidos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nucleicos</a:t>
            </a:r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1101969" y="598307"/>
              <a:ext cx="10523973" cy="1879966"/>
              <a:chOff x="834287" y="774348"/>
              <a:chExt cx="10523973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834287" y="1780229"/>
                <a:ext cx="9601200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Supervivencia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,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diseminación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e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identificación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0662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Organismos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eucariotas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pertenecientes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Reino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Animalia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 de 100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especies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alimentan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Invisible a simple vista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0299"/>
            <a:chOff x="6950812" y="156565"/>
            <a:chExt cx="5241188" cy="19202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1757"/>
              <a:chOff x="6683130" y="571148"/>
              <a:chExt cx="4859946" cy="16817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dirty="0" err="1">
                    <a:ea typeface="Arial"/>
                    <a:cs typeface="Arial"/>
                    <a:sym typeface="Arial"/>
                  </a:rPr>
                  <a:t>Nemátodos</a:t>
                </a:r>
                <a:endParaRPr lang="en-US" sz="40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797;p70">
            <a:extLst>
              <a:ext uri="{FF2B5EF4-FFF2-40B4-BE49-F238E27FC236}">
                <a16:creationId xmlns:a16="http://schemas.microsoft.com/office/drawing/2014/main" id="{7EA33AB4-A640-174E-9483-2F98B86CF96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3302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66129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580230" y="2364984"/>
            <a:ext cx="5611770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300 a 1000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micrómetros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largo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15-35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micrómetros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ancho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Sexual o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partenogenéticamente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través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huevos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950812" y="156565"/>
            <a:ext cx="5241188" cy="1920299"/>
            <a:chOff x="6950812" y="156565"/>
            <a:chExt cx="5241188" cy="19202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6950812" y="395107"/>
              <a:ext cx="4859946" cy="1681757"/>
              <a:chOff x="6683130" y="571148"/>
              <a:chExt cx="4859946" cy="168175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6683130" y="1428961"/>
                <a:ext cx="4859946" cy="823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30005"/>
                  </a:lnSpc>
                </a:pPr>
                <a:r>
                  <a:rPr lang="en-US" sz="4000" dirty="0" err="1">
                    <a:ea typeface="Arial"/>
                    <a:cs typeface="Arial"/>
                    <a:sym typeface="Arial"/>
                  </a:rPr>
                  <a:t>Nemátodos</a:t>
                </a:r>
                <a:endParaRPr lang="en-US" sz="40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5711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1565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188943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797;p70">
            <a:extLst>
              <a:ext uri="{FF2B5EF4-FFF2-40B4-BE49-F238E27FC236}">
                <a16:creationId xmlns:a16="http://schemas.microsoft.com/office/drawing/2014/main" id="{7EA33AB4-A640-174E-9483-2F98B86CF96D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63302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615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773098" y="2921498"/>
            <a:ext cx="11220565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Diseminación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pero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mueven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unos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centímetros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una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temporada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ellos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mismos</a:t>
            </a: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pueden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diseminar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más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rápidamente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través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agua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o 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movimiento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10211" lvl="1">
              <a:lnSpc>
                <a:spcPct val="130000"/>
              </a:lnSpc>
              <a:buClr>
                <a:srgbClr val="191919"/>
              </a:buClr>
              <a:buSzPts val="3800"/>
            </a:pP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supervivencia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se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ve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afectada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por 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temperatura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humedad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la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aireación</a:t>
            </a:r>
            <a:r>
              <a:rPr lang="en-US" sz="2000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del </a:t>
            </a:r>
            <a:r>
              <a:rPr lang="en-US" sz="2000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suelo</a:t>
            </a:r>
            <a:endParaRPr lang="en-US" sz="2000" dirty="0">
              <a:latin typeface="+mj-lt"/>
            </a:endParaRPr>
          </a:p>
          <a:p>
            <a:pPr lvl="0">
              <a:lnSpc>
                <a:spcPct val="130000"/>
              </a:lnSpc>
            </a:pPr>
            <a:endParaRPr lang="en-US" sz="2000" dirty="0">
              <a:solidFill>
                <a:srgbClr val="191919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0" y="359765"/>
            <a:ext cx="12192000" cy="2118508"/>
            <a:chOff x="0" y="359765"/>
            <a:chExt cx="12192000" cy="21185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1219200" y="598307"/>
              <a:ext cx="10406742" cy="1879966"/>
              <a:chOff x="951518" y="774348"/>
              <a:chExt cx="10406742" cy="187996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951518" y="1780229"/>
                <a:ext cx="9401907" cy="874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Supervivencia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,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diseminación</a:t>
                </a:r>
                <a:r>
                  <a:rPr lang="en-US" sz="4000" dirty="0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 e </a:t>
                </a:r>
                <a:r>
                  <a:rPr lang="en-US" sz="4000" dirty="0" err="1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identificación</a:t>
                </a:r>
                <a:endParaRPr lang="en-US" sz="40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409076"/>
              <a:ext cx="121920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65528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-722672" y="378597"/>
            <a:ext cx="12914672" cy="1147686"/>
            <a:chOff x="-334052" y="332877"/>
            <a:chExt cx="12914672" cy="11476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-334052" y="332877"/>
              <a:ext cx="11959994" cy="1147686"/>
              <a:chOff x="-601734" y="508918"/>
              <a:chExt cx="11959994" cy="114768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-601734" y="508918"/>
                <a:ext cx="7258493" cy="1147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5400" b="0" i="0" u="none" strike="noStrike" cap="none">
                    <a:solidFill>
                      <a:srgbClr val="191919"/>
                    </a:solidFill>
                    <a:latin typeface="+mj-lt"/>
                    <a:ea typeface="Arial"/>
                    <a:cs typeface="Arial"/>
                    <a:sym typeface="Arial"/>
                  </a:rPr>
                  <a:t>Referencias</a:t>
                </a:r>
                <a:endParaRPr lang="en-US" sz="54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6786260" y="774348"/>
                <a:ext cx="4572000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26223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6951652" y="1317636"/>
              <a:ext cx="562896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F099B8-600F-B648-AD36-B3B550EF555F}"/>
              </a:ext>
            </a:extLst>
          </p:cNvPr>
          <p:cNvGrpSpPr/>
          <p:nvPr/>
        </p:nvGrpSpPr>
        <p:grpSpPr>
          <a:xfrm>
            <a:off x="-2145890" y="2158425"/>
            <a:ext cx="13549113" cy="6028249"/>
            <a:chOff x="5644088" y="1237560"/>
            <a:chExt cx="11497895" cy="7231546"/>
          </a:xfrm>
        </p:grpSpPr>
        <p:sp>
          <p:nvSpPr>
            <p:cNvPr id="14" name="Google Shape;825;p73">
              <a:extLst>
                <a:ext uri="{FF2B5EF4-FFF2-40B4-BE49-F238E27FC236}">
                  <a16:creationId xmlns:a16="http://schemas.microsoft.com/office/drawing/2014/main" id="{7D4246F5-81B9-DB44-A273-9B17888867DF}"/>
                </a:ext>
              </a:extLst>
            </p:cNvPr>
            <p:cNvSpPr txBox="1"/>
            <p:nvPr/>
          </p:nvSpPr>
          <p:spPr>
            <a:xfrm>
              <a:off x="8106519" y="123756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Agrios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, G. (2005).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Editorial Elsevier Academic Press.</a:t>
              </a:r>
              <a:endParaRPr sz="2200" dirty="0">
                <a:latin typeface="+mj-lt"/>
              </a:endParaRPr>
            </a:p>
          </p:txBody>
        </p:sp>
        <p:sp>
          <p:nvSpPr>
            <p:cNvPr id="15" name="Google Shape;827;p73">
              <a:extLst>
                <a:ext uri="{FF2B5EF4-FFF2-40B4-BE49-F238E27FC236}">
                  <a16:creationId xmlns:a16="http://schemas.microsoft.com/office/drawing/2014/main" id="{EE7DDC0D-2F50-0346-85AE-F24BFD363A79}"/>
                </a:ext>
              </a:extLst>
            </p:cNvPr>
            <p:cNvSpPr txBox="1"/>
            <p:nvPr/>
          </p:nvSpPr>
          <p:spPr>
            <a:xfrm>
              <a:off x="5644088" y="7995130"/>
              <a:ext cx="9031800" cy="473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0" i="0" u="none" strike="noStrike" cap="none" dirty="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Graphic: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BioRender.com</a:t>
              </a:r>
              <a:endParaRPr sz="2200" dirty="0"/>
            </a:p>
          </p:txBody>
        </p:sp>
        <p:sp>
          <p:nvSpPr>
            <p:cNvPr id="18" name="Google Shape;825;p73">
              <a:extLst>
                <a:ext uri="{FF2B5EF4-FFF2-40B4-BE49-F238E27FC236}">
                  <a16:creationId xmlns:a16="http://schemas.microsoft.com/office/drawing/2014/main" id="{893DC76C-6183-B94C-9554-379D11E01EEE}"/>
                </a:ext>
              </a:extLst>
            </p:cNvPr>
            <p:cNvSpPr txBox="1"/>
            <p:nvPr/>
          </p:nvSpPr>
          <p:spPr>
            <a:xfrm>
              <a:off x="8110079" y="3621053"/>
              <a:ext cx="9031904" cy="11371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Schumann &amp; D’Arcy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(2009).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Essential Plant Pathology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2</a:t>
              </a:r>
              <a:r>
                <a:rPr lang="en-US" sz="2200" b="0" i="0" u="none" strike="noStrike" cap="none" baseline="30000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nd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edition. American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Phytopathological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 Society. </a:t>
              </a:r>
              <a:endParaRPr sz="2200" dirty="0">
                <a:latin typeface="+mj-lt"/>
              </a:endParaRPr>
            </a:p>
          </p:txBody>
        </p:sp>
        <p:sp>
          <p:nvSpPr>
            <p:cNvPr id="19" name="Google Shape;825;p73">
              <a:extLst>
                <a:ext uri="{FF2B5EF4-FFF2-40B4-BE49-F238E27FC236}">
                  <a16:creationId xmlns:a16="http://schemas.microsoft.com/office/drawing/2014/main" id="{49DD9337-9D7F-904F-AA9C-F95D6693B68F}"/>
                </a:ext>
              </a:extLst>
            </p:cNvPr>
            <p:cNvSpPr txBox="1"/>
            <p:nvPr/>
          </p:nvSpPr>
          <p:spPr>
            <a:xfrm>
              <a:off x="8110079" y="2363000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Burchett &amp; Burchett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(2018). Plant Pathology. 1st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 edition.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Garland Science. </a:t>
              </a:r>
              <a:endParaRPr sz="2200" dirty="0">
                <a:latin typeface="+mj-lt"/>
              </a:endParaRPr>
            </a:p>
          </p:txBody>
        </p:sp>
        <p:sp>
          <p:nvSpPr>
            <p:cNvPr id="20" name="Google Shape;825;p73">
              <a:extLst>
                <a:ext uri="{FF2B5EF4-FFF2-40B4-BE49-F238E27FC236}">
                  <a16:creationId xmlns:a16="http://schemas.microsoft.com/office/drawing/2014/main" id="{D35B7420-0A47-344D-8A9A-593A81AD674B}"/>
                </a:ext>
              </a:extLst>
            </p:cNvPr>
            <p:cNvSpPr txBox="1"/>
            <p:nvPr/>
          </p:nvSpPr>
          <p:spPr>
            <a:xfrm>
              <a:off x="8107042" y="5391419"/>
              <a:ext cx="9031904" cy="5685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40011"/>
                </a:lnSpc>
              </a:pP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Singh 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(2017). Introduction to Principles of Plant Pathology. </a:t>
              </a:r>
              <a:r>
                <a:rPr lang="en-US" sz="2200" dirty="0">
                  <a:latin typeface="+mj-lt"/>
                  <a:ea typeface="Open Sans Light"/>
                  <a:cs typeface="Open Sans Light"/>
                  <a:sym typeface="Open Sans Light"/>
                </a:rPr>
                <a:t>5th edition. </a:t>
              </a:r>
              <a:r>
                <a:rPr lang="en-US" sz="2200" b="0" i="0" u="none" strike="noStrike" cap="none" dirty="0" err="1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Medtech</a:t>
              </a:r>
              <a:r>
                <a:rPr lang="en-US" sz="2200" b="0" i="0" u="none" strike="noStrike" cap="none" dirty="0">
                  <a:solidFill>
                    <a:srgbClr val="000000"/>
                  </a:solidFill>
                  <a:latin typeface="+mj-lt"/>
                  <a:ea typeface="Open Sans Light"/>
                  <a:cs typeface="Open Sans Light"/>
                  <a:sym typeface="Open Sans Light"/>
                </a:rPr>
                <a:t>. </a:t>
              </a:r>
              <a:endParaRPr sz="22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450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61BACA-7F29-7C44-B55D-4FEF0B5C9391}"/>
              </a:ext>
            </a:extLst>
          </p:cNvPr>
          <p:cNvSpPr txBox="1"/>
          <p:nvPr/>
        </p:nvSpPr>
        <p:spPr>
          <a:xfrm>
            <a:off x="6251510" y="3078094"/>
            <a:ext cx="5791199" cy="44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40000"/>
              </a:lnSpc>
            </a:pPr>
            <a:r>
              <a:rPr lang="es-ES" dirty="0">
                <a:latin typeface="+mj-lt"/>
              </a:rPr>
              <a:t>La fitopatología es una ciencia integradora o multidisciplinar</a:t>
            </a:r>
            <a:endParaRPr lang="id-ID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6064898" y="359765"/>
            <a:ext cx="5987193" cy="2495402"/>
            <a:chOff x="7015396" y="359765"/>
            <a:chExt cx="5036695" cy="20052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7313014" y="635629"/>
              <a:ext cx="3929030" cy="1729400"/>
              <a:chOff x="7045332" y="811670"/>
              <a:chExt cx="3929030" cy="17294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7331072" y="1833184"/>
                <a:ext cx="364329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6"/>
                  </a:lnSpc>
                </a:pPr>
                <a:r>
                  <a:rPr lang="en-US" sz="4000" dirty="0" err="1">
                    <a:solidFill>
                      <a:srgbClr val="191919"/>
                    </a:solidFill>
                    <a:ea typeface="Open Sans ExtraBold"/>
                    <a:cs typeface="Open Sans ExtraBold"/>
                    <a:sym typeface="Open Sans ExtraBold"/>
                  </a:rPr>
                  <a:t>Fitopatología</a:t>
                </a:r>
                <a:endParaRPr lang="en-US" sz="40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045332" y="811670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61462" y="359765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015396" y="1409076"/>
              <a:ext cx="50366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Google Shape;171;p6">
            <a:extLst>
              <a:ext uri="{FF2B5EF4-FFF2-40B4-BE49-F238E27FC236}">
                <a16:creationId xmlns:a16="http://schemas.microsoft.com/office/drawing/2014/main" id="{9514410E-70E8-D74E-819A-BF78C5DFC939}"/>
              </a:ext>
            </a:extLst>
          </p:cNvPr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4595" y="671803"/>
            <a:ext cx="5639674" cy="550506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15;p8">
            <a:extLst>
              <a:ext uri="{FF2B5EF4-FFF2-40B4-BE49-F238E27FC236}">
                <a16:creationId xmlns:a16="http://schemas.microsoft.com/office/drawing/2014/main" id="{4CB003C1-D2EF-FE48-9027-BF5437D40A0E}"/>
              </a:ext>
            </a:extLst>
          </p:cNvPr>
          <p:cNvSpPr txBox="1"/>
          <p:nvPr/>
        </p:nvSpPr>
        <p:spPr>
          <a:xfrm>
            <a:off x="-986763" y="6367767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9025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814699" cy="4486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Multidisciplinario: que involucra dos o más áreas temáticas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Vector: organismo vivo que porta y transmite un patógeno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Enfermedad: cualquier desviación dañina del estado estructural o funcional normal de un organismo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Latencia: estado de actividad metabólica reducida adoptado por muchos organismos en condiciones de estrés ambiental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Translocación: cuando se produce una ruptura cromosómica en cada uno de dos cromosomas no homólogos y las dos rupturas se reincorporan en un nuevo arreglo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Fotosíntesis: el proceso por el cual las plantas verdes y algunos otros organismos transforman la energía de la luz en energía química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División celular: el proceso por el cual las células se reproducen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Espora: una célula reproductiva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"Exudado" bacteriano: exudado que sale de las lesiones empapadas de agua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Flujo bacteriano: es una fuga de bacterias del tejido vegetal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Glossary 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6308810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References: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513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96000" y="76336"/>
            <a:ext cx="5726245" cy="991363"/>
            <a:chOff x="7356092" y="121307"/>
            <a:chExt cx="5726245" cy="9913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71277" y="355276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9201" y="12130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56092" y="1112670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88650" y="1357617"/>
            <a:ext cx="10986236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11. Clorosis: es un </a:t>
            </a:r>
            <a:r>
              <a:rPr lang="es-ES" dirty="0" err="1"/>
              <a:t>amarillamiento</a:t>
            </a:r>
            <a:r>
              <a:rPr lang="es-ES" dirty="0"/>
              <a:t> de las hojas normalmente verdes debido a la falta de clorofila </a:t>
            </a:r>
          </a:p>
          <a:p>
            <a:pPr>
              <a:lnSpc>
                <a:spcPct val="150000"/>
              </a:lnSpc>
            </a:pPr>
            <a:r>
              <a:rPr lang="es-ES" dirty="0"/>
              <a:t>12. Marchitamiento: es la pérdida de rigidez de las partes no leñosas de las plantas</a:t>
            </a:r>
          </a:p>
          <a:p>
            <a:pPr>
              <a:lnSpc>
                <a:spcPct val="150000"/>
              </a:lnSpc>
            </a:pPr>
            <a:r>
              <a:rPr lang="es-ES" dirty="0"/>
              <a:t>13. Necrosis: muerte de un área circunscrita de tejido vegetal como resultado de una enfermedad o lesión </a:t>
            </a:r>
          </a:p>
          <a:p>
            <a:pPr>
              <a:lnSpc>
                <a:spcPct val="150000"/>
              </a:lnSpc>
            </a:pPr>
            <a:r>
              <a:rPr lang="es-ES" dirty="0"/>
              <a:t>14. Eucariota: célula que posee un núcleo claramente definido </a:t>
            </a:r>
          </a:p>
          <a:p>
            <a:pPr>
              <a:lnSpc>
                <a:spcPct val="150000"/>
              </a:lnSpc>
            </a:pPr>
            <a:r>
              <a:rPr lang="es-ES" dirty="0"/>
              <a:t>15. Procariota: célula que carece de un núcleo diferenciado y otros orgánulos debido a la ausencia de membranas internas </a:t>
            </a:r>
          </a:p>
          <a:p>
            <a:pPr>
              <a:lnSpc>
                <a:spcPct val="150000"/>
              </a:lnSpc>
            </a:pPr>
            <a:r>
              <a:rPr lang="es-ES" dirty="0"/>
              <a:t>16. ARN (ácido ribonucleico): compuesto complejo de alto peso molecular que funciona en la síntesis de proteínas </a:t>
            </a:r>
            <a:r>
              <a:rPr lang="es-ES"/>
              <a:t>celulares </a:t>
            </a:r>
          </a:p>
          <a:p>
            <a:pPr>
              <a:lnSpc>
                <a:spcPct val="150000"/>
              </a:lnSpc>
            </a:pPr>
            <a:r>
              <a:rPr lang="es-ES"/>
              <a:t>17</a:t>
            </a:r>
            <a:r>
              <a:rPr lang="es-ES" dirty="0"/>
              <a:t>. ADN (ácido desoxirribonucleico): codifica la información genética para la transmisión de rasgos heredados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828661" y="412180"/>
            <a:ext cx="3643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n w="19050">
                  <a:noFill/>
                </a:ln>
                <a:latin typeface="+mj-lt"/>
              </a:rPr>
              <a:t>Glossary </a:t>
            </a:r>
            <a:endParaRPr lang="id-ID" sz="4000" b="1" dirty="0">
              <a:ln w="19050">
                <a:noFill/>
              </a:ln>
              <a:latin typeface="+mj-lt"/>
            </a:endParaRPr>
          </a:p>
        </p:txBody>
      </p:sp>
      <p:sp>
        <p:nvSpPr>
          <p:cNvPr id="11" name="Google Shape;509;p49">
            <a:extLst>
              <a:ext uri="{FF2B5EF4-FFF2-40B4-BE49-F238E27FC236}">
                <a16:creationId xmlns:a16="http://schemas.microsoft.com/office/drawing/2014/main" id="{33471075-1956-1C44-B433-A779A5B6D10E}"/>
              </a:ext>
            </a:extLst>
          </p:cNvPr>
          <p:cNvSpPr txBox="1"/>
          <p:nvPr/>
        </p:nvSpPr>
        <p:spPr>
          <a:xfrm>
            <a:off x="688650" y="5995176"/>
            <a:ext cx="101199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References: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https://www.britannica.com/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&amp;   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https://www.wikipedia.org/</a:t>
            </a:r>
            <a:r>
              <a:rPr lang="en-US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4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6035402" y="3064667"/>
            <a:ext cx="5895341" cy="831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0012"/>
              </a:lnSpc>
            </a:pPr>
            <a:r>
              <a:rPr lang="en-US" dirty="0">
                <a:ln w="19050">
                  <a:noFill/>
                </a:ln>
                <a:latin typeface="+mj-lt"/>
              </a:rPr>
              <a:t>1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Incrementar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el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conocimiento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sobre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6042340" y="4247023"/>
            <a:ext cx="5895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2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Desarrollar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métodos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equipos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, y material para el control de las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en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plantas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5994729" y="5310237"/>
            <a:ext cx="629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3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Proteger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los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alimentos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recursos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para las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futuras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generaciones</a:t>
            </a:r>
            <a:r>
              <a:rPr lang="en-US" dirty="0">
                <a:solidFill>
                  <a:srgbClr val="191919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5533292" y="1687049"/>
            <a:ext cx="6764216" cy="791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30005"/>
              </a:lnSpc>
            </a:pPr>
            <a:r>
              <a:rPr lang="en-US" sz="38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Metas</a:t>
            </a:r>
            <a:r>
              <a:rPr lang="en-US" sz="3800" dirty="0">
                <a:sym typeface="Arial"/>
              </a:rPr>
              <a:t> </a:t>
            </a:r>
            <a:r>
              <a:rPr lang="en-US" sz="3800" dirty="0">
                <a:solidFill>
                  <a:srgbClr val="191919"/>
                </a:solidFill>
                <a:ea typeface="Arial"/>
                <a:cs typeface="Arial"/>
                <a:sym typeface="Arial"/>
              </a:rPr>
              <a:t>de la </a:t>
            </a:r>
            <a:r>
              <a:rPr lang="en-US" sz="3800" dirty="0" err="1">
                <a:solidFill>
                  <a:srgbClr val="191919"/>
                </a:solidFill>
                <a:ea typeface="Arial"/>
                <a:cs typeface="Arial"/>
                <a:sym typeface="Arial"/>
              </a:rPr>
              <a:t>Fitopatología</a:t>
            </a:r>
            <a:endParaRPr lang="en-US" sz="3800" dirty="0"/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4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71D15D3F-D8BB-B84E-A594-6D83D7E7109F}"/>
              </a:ext>
            </a:extLst>
          </p:cNvPr>
          <p:cNvGrpSpPr/>
          <p:nvPr/>
        </p:nvGrpSpPr>
        <p:grpSpPr>
          <a:xfrm>
            <a:off x="6070097" y="374756"/>
            <a:ext cx="5726245" cy="1034319"/>
            <a:chOff x="7330189" y="419727"/>
            <a:chExt cx="5726245" cy="10343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87B875-412F-0D46-B8C9-57EB8755A53D}"/>
                </a:ext>
              </a:extLst>
            </p:cNvPr>
            <p:cNvSpPr txBox="1"/>
            <p:nvPr/>
          </p:nvSpPr>
          <p:spPr>
            <a:xfrm>
              <a:off x="7639142" y="605649"/>
              <a:ext cx="4562851" cy="42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From the Classroom to the Farm</a:t>
              </a:r>
              <a:endParaRPr lang="id-ID" sz="1600" spc="300" dirty="0">
                <a:solidFill>
                  <a:schemeClr val="tx1">
                    <a:lumMod val="50000"/>
                    <a:lumOff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37" name="Google Shape;89;p1">
              <a:extLst>
                <a:ext uri="{FF2B5EF4-FFF2-40B4-BE49-F238E27FC236}">
                  <a16:creationId xmlns:a16="http://schemas.microsoft.com/office/drawing/2014/main" id="{87C6D30E-22C6-C346-9B0C-5865E8585099}"/>
                </a:ext>
              </a:extLst>
            </p:cNvPr>
            <p:cNvPicPr preferRelativeResize="0"/>
            <p:nvPr/>
          </p:nvPicPr>
          <p:blipFill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45684" y="419727"/>
              <a:ext cx="1165777" cy="8844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8B2991C-345B-004B-ABDA-3C6961FD4146}"/>
                </a:ext>
              </a:extLst>
            </p:cNvPr>
            <p:cNvCxnSpPr>
              <a:cxnSpLocks/>
            </p:cNvCxnSpPr>
            <p:nvPr/>
          </p:nvCxnSpPr>
          <p:spPr>
            <a:xfrm>
              <a:off x="7330189" y="1454046"/>
              <a:ext cx="572624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5DB2560-2E9B-4EF1-89B7-E17849049FA8}"/>
              </a:ext>
            </a:extLst>
          </p:cNvPr>
          <p:cNvSpPr txBox="1"/>
          <p:nvPr/>
        </p:nvSpPr>
        <p:spPr>
          <a:xfrm>
            <a:off x="5979418" y="2766087"/>
            <a:ext cx="589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1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Protege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cultivos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contra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enfermedades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epidemias</a:t>
            </a:r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05917-A899-C241-A3BE-87A4DD5B1771}"/>
              </a:ext>
            </a:extLst>
          </p:cNvPr>
          <p:cNvSpPr txBox="1"/>
          <p:nvPr/>
        </p:nvSpPr>
        <p:spPr>
          <a:xfrm>
            <a:off x="5998079" y="3740300"/>
            <a:ext cx="589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2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Mantiene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la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seguridad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de comida </a:t>
            </a:r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0CB63D-8057-CC40-8854-67AB04BEDA1F}"/>
              </a:ext>
            </a:extLst>
          </p:cNvPr>
          <p:cNvSpPr txBox="1"/>
          <p:nvPr/>
        </p:nvSpPr>
        <p:spPr>
          <a:xfrm>
            <a:off x="5959560" y="4474550"/>
            <a:ext cx="6150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9050">
                  <a:noFill/>
                </a:ln>
                <a:latin typeface="+mj-lt"/>
              </a:rPr>
              <a:t>3</a:t>
            </a:r>
            <a:r>
              <a:rPr lang="id-ID" dirty="0">
                <a:ln w="19050">
                  <a:noFill/>
                </a:ln>
                <a:latin typeface="+mj-lt"/>
              </a:rPr>
              <a:t>.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Provee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a los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agricultores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las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herramientas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para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proteger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sus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cultivos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y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su</a:t>
            </a:r>
            <a:r>
              <a:rPr lang="en-US" dirty="0">
                <a:solidFill>
                  <a:srgbClr val="191919"/>
                </a:solidFill>
                <a:latin typeface="+mj-lt"/>
              </a:rPr>
              <a:t> </a:t>
            </a:r>
            <a:r>
              <a:rPr lang="en-US" dirty="0" err="1">
                <a:solidFill>
                  <a:srgbClr val="191919"/>
                </a:solidFill>
                <a:latin typeface="+mj-lt"/>
              </a:rPr>
              <a:t>ingreso</a:t>
            </a:r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A194DD-7548-D645-A25D-54CA518B4F36}"/>
              </a:ext>
            </a:extLst>
          </p:cNvPr>
          <p:cNvSpPr txBox="1"/>
          <p:nvPr/>
        </p:nvSpPr>
        <p:spPr>
          <a:xfrm>
            <a:off x="6020398" y="1623649"/>
            <a:ext cx="7437695" cy="754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5"/>
              </a:lnSpc>
            </a:pPr>
            <a:r>
              <a:rPr lang="en-US" sz="3600" dirty="0" err="1">
                <a:solidFill>
                  <a:srgbClr val="191919"/>
                </a:solidFill>
              </a:rPr>
              <a:t>Importancia</a:t>
            </a:r>
            <a:r>
              <a:rPr lang="en-US" sz="3600" dirty="0">
                <a:solidFill>
                  <a:srgbClr val="191919"/>
                </a:solidFill>
              </a:rPr>
              <a:t> de la </a:t>
            </a:r>
            <a:r>
              <a:rPr lang="en-US" sz="3600" dirty="0" err="1">
                <a:solidFill>
                  <a:srgbClr val="191919"/>
                </a:solidFill>
              </a:rPr>
              <a:t>Fitopatología</a:t>
            </a:r>
            <a:endParaRPr lang="en-US" sz="3600" dirty="0"/>
          </a:p>
        </p:txBody>
      </p:sp>
      <p:pic>
        <p:nvPicPr>
          <p:cNvPr id="11" name="Picture 10" descr="Rows of cabbages growing in field">
            <a:extLst>
              <a:ext uri="{FF2B5EF4-FFF2-40B4-BE49-F238E27FC236}">
                <a16:creationId xmlns:a16="http://schemas.microsoft.com/office/drawing/2014/main" id="{6B51FD37-3089-C041-8250-6159940816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840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30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7A786A6-5A85-9247-8BF9-4B2F13DCBACE}"/>
              </a:ext>
            </a:extLst>
          </p:cNvPr>
          <p:cNvGrpSpPr/>
          <p:nvPr/>
        </p:nvGrpSpPr>
        <p:grpSpPr>
          <a:xfrm>
            <a:off x="2485291" y="55983"/>
            <a:ext cx="9706708" cy="1929784"/>
            <a:chOff x="4004070" y="115652"/>
            <a:chExt cx="8165717" cy="15507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22A4E5-6272-8D4B-9140-8B9B2DFDD71D}"/>
                </a:ext>
              </a:extLst>
            </p:cNvPr>
            <p:cNvGrpSpPr/>
            <p:nvPr/>
          </p:nvGrpSpPr>
          <p:grpSpPr>
            <a:xfrm>
              <a:off x="4004070" y="320716"/>
              <a:ext cx="7533083" cy="1345677"/>
              <a:chOff x="3736388" y="496757"/>
              <a:chExt cx="7533083" cy="134567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3CA644-6D91-EA4A-97E3-64299D35C0A9}"/>
                  </a:ext>
                </a:extLst>
              </p:cNvPr>
              <p:cNvSpPr txBox="1"/>
              <p:nvPr/>
            </p:nvSpPr>
            <p:spPr>
              <a:xfrm>
                <a:off x="3736388" y="1328516"/>
                <a:ext cx="6785042" cy="513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lnSpc>
                    <a:spcPct val="140000"/>
                  </a:lnSpc>
                </a:pP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Enfermedad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las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plantas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y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producción</a:t>
                </a:r>
                <a:r>
                  <a:rPr lang="en-US" sz="2800" dirty="0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 de </a:t>
                </a:r>
                <a:r>
                  <a:rPr lang="en-US" sz="2800" dirty="0" err="1">
                    <a:solidFill>
                      <a:srgbClr val="191919"/>
                    </a:solidFill>
                    <a:latin typeface="+mj-lt"/>
                    <a:ea typeface="Open Sans ExtraBold"/>
                    <a:cs typeface="Open Sans ExtraBold"/>
                    <a:sym typeface="Open Sans ExtraBold"/>
                  </a:rPr>
                  <a:t>cultivos</a:t>
                </a:r>
                <a:endParaRPr lang="en-US" sz="2800" dirty="0">
                  <a:latin typeface="+mj-lt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2B040-C4E3-9B4F-B204-FBECE9A62FF9}"/>
                  </a:ext>
                </a:extLst>
              </p:cNvPr>
              <p:cNvSpPr txBox="1"/>
              <p:nvPr/>
            </p:nvSpPr>
            <p:spPr>
              <a:xfrm>
                <a:off x="7626181" y="496757"/>
                <a:ext cx="3643290" cy="34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600" spc="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From the Classroom to the Farm</a:t>
                </a:r>
                <a:endParaRPr lang="id-ID" sz="1600" spc="3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" name="Google Shape;89;p1">
              <a:extLst>
                <a:ext uri="{FF2B5EF4-FFF2-40B4-BE49-F238E27FC236}">
                  <a16:creationId xmlns:a16="http://schemas.microsoft.com/office/drawing/2014/main" id="{452D8085-B4BC-0245-836A-B059EA813665}"/>
                </a:ext>
              </a:extLst>
            </p:cNvPr>
            <p:cNvPicPr preferRelativeResize="0"/>
            <p:nvPr/>
          </p:nvPicPr>
          <p:blipFill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085327" y="115652"/>
              <a:ext cx="953638" cy="7306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8CC133-0F8E-FD48-A910-529B013086E0}"/>
                </a:ext>
              </a:extLst>
            </p:cNvPr>
            <p:cNvCxnSpPr>
              <a:cxnSpLocks/>
            </p:cNvCxnSpPr>
            <p:nvPr/>
          </p:nvCxnSpPr>
          <p:spPr>
            <a:xfrm>
              <a:off x="7831725" y="914213"/>
              <a:ext cx="433806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4" name="Google Shape;212;p8">
            <a:extLst>
              <a:ext uri="{FF2B5EF4-FFF2-40B4-BE49-F238E27FC236}">
                <a16:creationId xmlns:a16="http://schemas.microsoft.com/office/drawing/2014/main" id="{E6335CD8-BE44-D74A-B1D5-A54E03183FC4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580" y="2435289"/>
            <a:ext cx="7725336" cy="4422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4;p8">
            <a:extLst>
              <a:ext uri="{FF2B5EF4-FFF2-40B4-BE49-F238E27FC236}">
                <a16:creationId xmlns:a16="http://schemas.microsoft.com/office/drawing/2014/main" id="{5250655C-4967-954A-BB75-2B06E3092513}"/>
              </a:ext>
            </a:extLst>
          </p:cNvPr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00447" y="2705877"/>
            <a:ext cx="3138884" cy="355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15;p8">
            <a:extLst>
              <a:ext uri="{FF2B5EF4-FFF2-40B4-BE49-F238E27FC236}">
                <a16:creationId xmlns:a16="http://schemas.microsoft.com/office/drawing/2014/main" id="{85AB66E0-C50F-2D4A-81D5-7121D5A7A1ED}"/>
              </a:ext>
            </a:extLst>
          </p:cNvPr>
          <p:cNvSpPr txBox="1"/>
          <p:nvPr/>
        </p:nvSpPr>
        <p:spPr>
          <a:xfrm>
            <a:off x="9059445" y="6465303"/>
            <a:ext cx="4271700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Created in </a:t>
            </a:r>
            <a:r>
              <a:rPr lang="en-US" sz="1200" b="0" i="0" u="none" strike="noStrike" cap="none" dirty="0" err="1">
                <a:solidFill>
                  <a:srgbClr val="191919"/>
                </a:solidFill>
                <a:latin typeface="+mj-lt"/>
                <a:ea typeface="Open Sans Light"/>
                <a:cs typeface="Open Sans Light"/>
                <a:sym typeface="Open Sans Light"/>
              </a:rPr>
              <a:t>Biorender.com</a:t>
            </a:r>
            <a:endParaRPr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50080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</TotalTime>
  <Words>2583</Words>
  <Application>Microsoft Macintosh PowerPoint</Application>
  <PresentationFormat>Widescreen</PresentationFormat>
  <Paragraphs>407</Paragraphs>
  <Slides>61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Open Sans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Colon-Carrion, Nicole - (ncoloncarrion)</dc:creator>
  <cp:lastModifiedBy>Colon-Carrion, Nicole - (ncoloncarrion)</cp:lastModifiedBy>
  <cp:revision>37</cp:revision>
  <dcterms:created xsi:type="dcterms:W3CDTF">2022-01-16T16:03:08Z</dcterms:created>
  <dcterms:modified xsi:type="dcterms:W3CDTF">2022-09-12T00:32:06Z</dcterms:modified>
</cp:coreProperties>
</file>